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9" r:id="rId3"/>
    <p:sldId id="273" r:id="rId4"/>
    <p:sldId id="260" r:id="rId5"/>
    <p:sldId id="261" r:id="rId6"/>
    <p:sldId id="262" r:id="rId7"/>
    <p:sldId id="263" r:id="rId8"/>
    <p:sldId id="264" r:id="rId9"/>
    <p:sldId id="265" r:id="rId10"/>
    <p:sldId id="267" r:id="rId11"/>
    <p:sldId id="268" r:id="rId12"/>
    <p:sldId id="269" r:id="rId13"/>
    <p:sldId id="270" r:id="rId14"/>
    <p:sldId id="271" r:id="rId15"/>
    <p:sldId id="272"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724" autoAdjust="0"/>
    <p:restoredTop sz="94660"/>
  </p:normalViewPr>
  <p:slideViewPr>
    <p:cSldViewPr snapToGrid="0">
      <p:cViewPr varScale="1">
        <p:scale>
          <a:sx n="81" d="100"/>
          <a:sy n="81" d="100"/>
        </p:scale>
        <p:origin x="126"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45FA0-ED5D-41A5-A38D-67C52F9F24B9}"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13544-C649-4C19-B9E2-767092E8F7C6}" type="slidenum">
              <a:rPr kumimoji="1" lang="ja-JP" altLang="en-US" smtClean="0"/>
              <a:t>‹#›</a:t>
            </a:fld>
            <a:endParaRPr kumimoji="1" lang="ja-JP" altLang="en-US"/>
          </a:p>
        </p:txBody>
      </p:sp>
    </p:spTree>
    <p:extLst>
      <p:ext uri="{BB962C8B-B14F-4D97-AF65-F5344CB8AC3E}">
        <p14:creationId xmlns:p14="http://schemas.microsoft.com/office/powerpoint/2010/main" val="231672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70FE6-20D3-B4A2-D116-63431767BCA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C4AD260-EB68-F828-0347-04AAB9DB85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4F8AD0D-AE72-1B94-72F9-F6F293D1763A}"/>
              </a:ext>
            </a:extLst>
          </p:cNvPr>
          <p:cNvSpPr>
            <a:spLocks noGrp="1"/>
          </p:cNvSpPr>
          <p:nvPr>
            <p:ph type="dt" sz="half" idx="10"/>
          </p:nvPr>
        </p:nvSpPr>
        <p:spPr/>
        <p:txBody>
          <a:bodyPr/>
          <a:lstStyle/>
          <a:p>
            <a:fld id="{9E7FEA9C-CCFC-4536-9B3A-465E10E6820D}"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3E5338B7-42A0-7BB2-75E2-2FF9663F6E5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EDAB9B-A2D2-FE9C-7313-16B7C7BC9CB2}"/>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212591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8C9B99-711B-6C65-BB6C-60670C1CE9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C592BF-67CB-66D2-C8CE-84F3C451105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350EAB-3F0A-1F9E-B10B-F630F8C38D0D}"/>
              </a:ext>
            </a:extLst>
          </p:cNvPr>
          <p:cNvSpPr>
            <a:spLocks noGrp="1"/>
          </p:cNvSpPr>
          <p:nvPr>
            <p:ph type="dt" sz="half" idx="10"/>
          </p:nvPr>
        </p:nvSpPr>
        <p:spPr/>
        <p:txBody>
          <a:bodyPr/>
          <a:lstStyle/>
          <a:p>
            <a:fld id="{F020F7F5-015D-478F-BFA0-5A74934D5150}"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E730B57A-694B-6538-5612-62DB558DF6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56DA44E-ABF1-5A14-0098-ABD37473F4D4}"/>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767368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FD6A080-7DE3-6062-83E1-31F8F5F1389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B9D082-174C-84B2-2E32-E6E63DB8307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378450-E064-44C4-9D41-7687B6ECBEC3}"/>
              </a:ext>
            </a:extLst>
          </p:cNvPr>
          <p:cNvSpPr>
            <a:spLocks noGrp="1"/>
          </p:cNvSpPr>
          <p:nvPr>
            <p:ph type="dt" sz="half" idx="10"/>
          </p:nvPr>
        </p:nvSpPr>
        <p:spPr/>
        <p:txBody>
          <a:bodyPr/>
          <a:lstStyle/>
          <a:p>
            <a:fld id="{FBA69C88-88BD-4EF0-92F6-9268FD67C60D}"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1F25F3BF-8008-6A3D-F58A-952B5F051D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60667BC-1923-62B6-FC77-DF341260716F}"/>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878340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FF444B-04B3-173E-F22D-A2988CA7AB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56E52D-6DC9-7E5F-A6D0-E44AC953D939}"/>
              </a:ext>
            </a:extLst>
          </p:cNvPr>
          <p:cNvSpPr>
            <a:spLocks noGrp="1"/>
          </p:cNvSpPr>
          <p:nvPr>
            <p:ph idx="1"/>
          </p:nvPr>
        </p:nvSpPr>
        <p:spPr>
          <a:xfrm>
            <a:off x="365760" y="1181686"/>
            <a:ext cx="11422966" cy="499527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B37A3F-ED14-29D9-6ED6-7C3CB3805F70}"/>
              </a:ext>
            </a:extLst>
          </p:cNvPr>
          <p:cNvSpPr>
            <a:spLocks noGrp="1"/>
          </p:cNvSpPr>
          <p:nvPr>
            <p:ph type="dt" sz="half" idx="10"/>
          </p:nvPr>
        </p:nvSpPr>
        <p:spPr/>
        <p:txBody>
          <a:bodyPr/>
          <a:lstStyle/>
          <a:p>
            <a:fld id="{982A6E56-B544-45FD-99D2-0F973E373C33}"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90F6AAC4-FB20-4D22-CCF2-3FCCE90EB5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B9E2B2-98ED-F069-4C48-2894AA2C072D}"/>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100481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3E7DE4-0F6F-A635-0548-51DEEE9AB39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18AB56-B86B-D2E3-7D68-6AE6A3377E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3508AE2-6C3F-0677-6CED-C3081237E1C3}"/>
              </a:ext>
            </a:extLst>
          </p:cNvPr>
          <p:cNvSpPr>
            <a:spLocks noGrp="1"/>
          </p:cNvSpPr>
          <p:nvPr>
            <p:ph type="dt" sz="half" idx="10"/>
          </p:nvPr>
        </p:nvSpPr>
        <p:spPr/>
        <p:txBody>
          <a:bodyPr/>
          <a:lstStyle/>
          <a:p>
            <a:fld id="{A8898286-43B2-4F6B-896B-1674A36990D8}"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66E81E98-B4E6-A9FD-0C3A-BD8FC9A6B0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43D532-BE73-33E4-8BA6-3D1CDD065F0A}"/>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228149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E42BC3-E7D4-641B-9AA6-A1C024E9E32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FF8AE0-7515-6F52-7F60-F459F9AC667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7610BE-FBA1-4351-65F8-66775FA0D1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552F933-1450-77ED-B5DA-FBE631B98B18}"/>
              </a:ext>
            </a:extLst>
          </p:cNvPr>
          <p:cNvSpPr>
            <a:spLocks noGrp="1"/>
          </p:cNvSpPr>
          <p:nvPr>
            <p:ph type="dt" sz="half" idx="10"/>
          </p:nvPr>
        </p:nvSpPr>
        <p:spPr/>
        <p:txBody>
          <a:bodyPr/>
          <a:lstStyle/>
          <a:p>
            <a:fld id="{80181F47-EEBC-45B6-9EE9-5B2BFE6DE7AE}" type="datetime1">
              <a:rPr kumimoji="1" lang="ja-JP" altLang="en-US" smtClean="0"/>
              <a:t>2023/11/24</a:t>
            </a:fld>
            <a:endParaRPr kumimoji="1" lang="ja-JP" altLang="en-US"/>
          </a:p>
        </p:txBody>
      </p:sp>
      <p:sp>
        <p:nvSpPr>
          <p:cNvPr id="6" name="フッター プレースホルダー 5">
            <a:extLst>
              <a:ext uri="{FF2B5EF4-FFF2-40B4-BE49-F238E27FC236}">
                <a16:creationId xmlns:a16="http://schemas.microsoft.com/office/drawing/2014/main" id="{20231D11-1121-6E71-8D84-3E7CB5816A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4A23F4D-F29F-0167-3169-551A214D5FA0}"/>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220390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C99197-CEFD-3448-B1FF-07FB1C40802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5B857B7-8D7A-C543-7E9F-CE7C3320CC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8F8636F-6C4C-8FB5-1140-BA80EBEBD1E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446A740-F106-7F00-9000-6D2F5A77B8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50A912-4151-9EF4-8DA0-58BFBA097CF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9FEA722-E794-14C3-2107-B9FBA5189218}"/>
              </a:ext>
            </a:extLst>
          </p:cNvPr>
          <p:cNvSpPr>
            <a:spLocks noGrp="1"/>
          </p:cNvSpPr>
          <p:nvPr>
            <p:ph type="dt" sz="half" idx="10"/>
          </p:nvPr>
        </p:nvSpPr>
        <p:spPr/>
        <p:txBody>
          <a:bodyPr/>
          <a:lstStyle/>
          <a:p>
            <a:fld id="{7CC1E375-BF8B-4DEE-81DB-D063EA07B55A}" type="datetime1">
              <a:rPr kumimoji="1" lang="ja-JP" altLang="en-US" smtClean="0"/>
              <a:t>2023/11/24</a:t>
            </a:fld>
            <a:endParaRPr kumimoji="1" lang="ja-JP" altLang="en-US"/>
          </a:p>
        </p:txBody>
      </p:sp>
      <p:sp>
        <p:nvSpPr>
          <p:cNvPr id="8" name="フッター プレースホルダー 7">
            <a:extLst>
              <a:ext uri="{FF2B5EF4-FFF2-40B4-BE49-F238E27FC236}">
                <a16:creationId xmlns:a16="http://schemas.microsoft.com/office/drawing/2014/main" id="{C57005F3-B217-A087-661B-A89C85613F3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2D2FC60-BE3D-16CF-648C-98DF838E9EB9}"/>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101608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E7ECD3-5340-28FD-CA37-B3F71A9F8D7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921DD4C-4BFD-6AFC-5F7A-4A2B7B76AFE2}"/>
              </a:ext>
            </a:extLst>
          </p:cNvPr>
          <p:cNvSpPr>
            <a:spLocks noGrp="1"/>
          </p:cNvSpPr>
          <p:nvPr>
            <p:ph type="dt" sz="half" idx="10"/>
          </p:nvPr>
        </p:nvSpPr>
        <p:spPr/>
        <p:txBody>
          <a:bodyPr/>
          <a:lstStyle/>
          <a:p>
            <a:fld id="{3976C16D-5C60-42EE-8793-80006EDD4168}" type="datetime1">
              <a:rPr kumimoji="1" lang="ja-JP" altLang="en-US" smtClean="0"/>
              <a:t>2023/11/24</a:t>
            </a:fld>
            <a:endParaRPr kumimoji="1" lang="ja-JP" altLang="en-US"/>
          </a:p>
        </p:txBody>
      </p:sp>
      <p:sp>
        <p:nvSpPr>
          <p:cNvPr id="4" name="フッター プレースホルダー 3">
            <a:extLst>
              <a:ext uri="{FF2B5EF4-FFF2-40B4-BE49-F238E27FC236}">
                <a16:creationId xmlns:a16="http://schemas.microsoft.com/office/drawing/2014/main" id="{0720D94B-0436-DF77-D6C1-B30D10A7622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A255A7C-EA58-1856-B529-9CAA5C9CABE3}"/>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160177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A1F8732-819F-3C7E-25D5-AF7DADF7E97C}"/>
              </a:ext>
            </a:extLst>
          </p:cNvPr>
          <p:cNvSpPr>
            <a:spLocks noGrp="1"/>
          </p:cNvSpPr>
          <p:nvPr>
            <p:ph type="dt" sz="half" idx="10"/>
          </p:nvPr>
        </p:nvSpPr>
        <p:spPr/>
        <p:txBody>
          <a:bodyPr/>
          <a:lstStyle/>
          <a:p>
            <a:fld id="{BC5226DB-E678-447A-AEF4-8BD0B4E93A42}" type="datetime1">
              <a:rPr kumimoji="1" lang="ja-JP" altLang="en-US" smtClean="0"/>
              <a:t>2023/11/24</a:t>
            </a:fld>
            <a:endParaRPr kumimoji="1" lang="ja-JP" altLang="en-US"/>
          </a:p>
        </p:txBody>
      </p:sp>
      <p:sp>
        <p:nvSpPr>
          <p:cNvPr id="3" name="フッター プレースホルダー 2">
            <a:extLst>
              <a:ext uri="{FF2B5EF4-FFF2-40B4-BE49-F238E27FC236}">
                <a16:creationId xmlns:a16="http://schemas.microsoft.com/office/drawing/2014/main" id="{7D0DAA31-1F9E-14AD-477B-E3A9FE0662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4635865-8A66-05CC-6A36-05F0ACCEF7DD}"/>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6683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D62E6A-31DE-8B64-8AD9-E0A1D5B1BD2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D3EB9B-07BC-35CB-D638-0D5CC2692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E6E5864-7C9B-76AF-8581-4BBC82C10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8687BF-E82E-2A72-1892-4ABAC13E32EF}"/>
              </a:ext>
            </a:extLst>
          </p:cNvPr>
          <p:cNvSpPr>
            <a:spLocks noGrp="1"/>
          </p:cNvSpPr>
          <p:nvPr>
            <p:ph type="dt" sz="half" idx="10"/>
          </p:nvPr>
        </p:nvSpPr>
        <p:spPr/>
        <p:txBody>
          <a:bodyPr/>
          <a:lstStyle/>
          <a:p>
            <a:fld id="{C7B38093-269B-4BB8-B5E4-2EF4AF346659}" type="datetime1">
              <a:rPr kumimoji="1" lang="ja-JP" altLang="en-US" smtClean="0"/>
              <a:t>2023/11/24</a:t>
            </a:fld>
            <a:endParaRPr kumimoji="1" lang="ja-JP" altLang="en-US"/>
          </a:p>
        </p:txBody>
      </p:sp>
      <p:sp>
        <p:nvSpPr>
          <p:cNvPr id="6" name="フッター プレースホルダー 5">
            <a:extLst>
              <a:ext uri="{FF2B5EF4-FFF2-40B4-BE49-F238E27FC236}">
                <a16:creationId xmlns:a16="http://schemas.microsoft.com/office/drawing/2014/main" id="{98B3608C-F402-DCAE-D53F-0C1E828DC5F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4B48AE-2C62-A4B3-37E9-1DC9FEA2B7D4}"/>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366252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042629-58E9-2DCC-6186-2A30FB5FB98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46452E0-AA53-D6EB-17E1-D81555A44D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BD3864F-D3A4-86CC-BDA8-A872EFFB1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19DE280-6C70-CF85-E705-814BF1C4E13B}"/>
              </a:ext>
            </a:extLst>
          </p:cNvPr>
          <p:cNvSpPr>
            <a:spLocks noGrp="1"/>
          </p:cNvSpPr>
          <p:nvPr>
            <p:ph type="dt" sz="half" idx="10"/>
          </p:nvPr>
        </p:nvSpPr>
        <p:spPr/>
        <p:txBody>
          <a:bodyPr/>
          <a:lstStyle/>
          <a:p>
            <a:fld id="{EACBBFA6-8DB3-46DB-9E55-56B95D46ABE6}" type="datetime1">
              <a:rPr kumimoji="1" lang="ja-JP" altLang="en-US" smtClean="0"/>
              <a:t>2023/11/24</a:t>
            </a:fld>
            <a:endParaRPr kumimoji="1" lang="ja-JP" altLang="en-US"/>
          </a:p>
        </p:txBody>
      </p:sp>
      <p:sp>
        <p:nvSpPr>
          <p:cNvPr id="6" name="フッター プレースホルダー 5">
            <a:extLst>
              <a:ext uri="{FF2B5EF4-FFF2-40B4-BE49-F238E27FC236}">
                <a16:creationId xmlns:a16="http://schemas.microsoft.com/office/drawing/2014/main" id="{A72D6A89-16E0-4EAE-6834-3053FF7F5A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5336FD-4421-5404-DDAD-96EF2825EC4E}"/>
              </a:ext>
            </a:extLst>
          </p:cNvPr>
          <p:cNvSpPr>
            <a:spLocks noGrp="1"/>
          </p:cNvSpPr>
          <p:nvPr>
            <p:ph type="sldNum" sz="quarter" idx="12"/>
          </p:nvPr>
        </p:nvSpPr>
        <p:spPr/>
        <p:txBody>
          <a:bodyPr/>
          <a:lstStyle/>
          <a:p>
            <a:fld id="{32D040F5-9399-49BA-B8FD-F9B89D165C0C}" type="slidenum">
              <a:rPr kumimoji="1" lang="ja-JP" altLang="en-US" smtClean="0"/>
              <a:t>‹#›</a:t>
            </a:fld>
            <a:endParaRPr kumimoji="1" lang="ja-JP" altLang="en-US"/>
          </a:p>
        </p:txBody>
      </p:sp>
    </p:spTree>
    <p:extLst>
      <p:ext uri="{BB962C8B-B14F-4D97-AF65-F5344CB8AC3E}">
        <p14:creationId xmlns:p14="http://schemas.microsoft.com/office/powerpoint/2010/main" val="235663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823BDA5-7453-C7D0-0618-5DFF2EA383B6}"/>
              </a:ext>
            </a:extLst>
          </p:cNvPr>
          <p:cNvSpPr>
            <a:spLocks noGrp="1"/>
          </p:cNvSpPr>
          <p:nvPr>
            <p:ph type="title"/>
          </p:nvPr>
        </p:nvSpPr>
        <p:spPr>
          <a:xfrm>
            <a:off x="838200" y="365126"/>
            <a:ext cx="8776732" cy="6196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F05B19F0-8870-0110-8E2D-DD46B387CA5A}"/>
              </a:ext>
            </a:extLst>
          </p:cNvPr>
          <p:cNvSpPr>
            <a:spLocks noGrp="1"/>
          </p:cNvSpPr>
          <p:nvPr>
            <p:ph type="body" idx="1"/>
          </p:nvPr>
        </p:nvSpPr>
        <p:spPr>
          <a:xfrm>
            <a:off x="838200" y="1181686"/>
            <a:ext cx="10515600" cy="499527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987FC7-B6A0-9BAC-889B-3748D59F4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3CBEC-9A04-4A85-9054-EBDAED4153C5}" type="datetime1">
              <a:rPr kumimoji="1" lang="ja-JP" altLang="en-US" smtClean="0"/>
              <a:t>2023/11/24</a:t>
            </a:fld>
            <a:endParaRPr kumimoji="1" lang="ja-JP" altLang="en-US"/>
          </a:p>
        </p:txBody>
      </p:sp>
      <p:sp>
        <p:nvSpPr>
          <p:cNvPr id="5" name="フッター プレースホルダー 4">
            <a:extLst>
              <a:ext uri="{FF2B5EF4-FFF2-40B4-BE49-F238E27FC236}">
                <a16:creationId xmlns:a16="http://schemas.microsoft.com/office/drawing/2014/main" id="{2AB4FF3E-6B08-B40A-4055-90DD0868D7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4E204682-84CC-1520-9AD2-3A475E3DDA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040F5-9399-49BA-B8FD-F9B89D165C0C}"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D39FB6A-0698-2AD9-F19B-7B663BF141C0}"/>
              </a:ext>
            </a:extLst>
          </p:cNvPr>
          <p:cNvPicPr>
            <a:picLocks noChangeAspect="1"/>
          </p:cNvPicPr>
          <p:nvPr userDrawn="1"/>
        </p:nvPicPr>
        <p:blipFill>
          <a:blip r:embed="rId13"/>
          <a:stretch>
            <a:fillRect/>
          </a:stretch>
        </p:blipFill>
        <p:spPr>
          <a:xfrm>
            <a:off x="9614932" y="365126"/>
            <a:ext cx="2229771" cy="616121"/>
          </a:xfrm>
          <a:prstGeom prst="rect">
            <a:avLst/>
          </a:prstGeom>
        </p:spPr>
      </p:pic>
    </p:spTree>
    <p:extLst>
      <p:ext uri="{BB962C8B-B14F-4D97-AF65-F5344CB8AC3E}">
        <p14:creationId xmlns:p14="http://schemas.microsoft.com/office/powerpoint/2010/main" val="2748627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openardf.org/ardf-open-equipment-project/r3500d-80m-ardf-receiver/" TargetMode="External"/><Relationship Id="rId2" Type="http://schemas.openxmlformats.org/officeDocument/2006/relationships/hyperlink" Target="https://openardf.org/ardf-open-equipment-project/open-80m-fox-antenn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2849C-3FAC-8914-4720-E32090383985}"/>
              </a:ext>
            </a:extLst>
          </p:cNvPr>
          <p:cNvSpPr>
            <a:spLocks noGrp="1"/>
          </p:cNvSpPr>
          <p:nvPr>
            <p:ph type="ctrTitle"/>
          </p:nvPr>
        </p:nvSpPr>
        <p:spPr>
          <a:xfrm>
            <a:off x="1524000" y="1122363"/>
            <a:ext cx="9144000" cy="811945"/>
          </a:xfrm>
        </p:spPr>
        <p:txBody>
          <a:bodyPr>
            <a:normAutofit fontScale="90000"/>
          </a:bodyPr>
          <a:lstStyle/>
          <a:p>
            <a:r>
              <a:rPr kumimoji="1" lang="en-US" altLang="ja-JP" dirty="0" err="1"/>
              <a:t>FoxOring</a:t>
            </a:r>
            <a:r>
              <a:rPr kumimoji="1" lang="ja-JP" altLang="en-US" dirty="0"/>
              <a:t>に関する考察</a:t>
            </a:r>
          </a:p>
        </p:txBody>
      </p:sp>
      <p:sp>
        <p:nvSpPr>
          <p:cNvPr id="3" name="字幕 2">
            <a:extLst>
              <a:ext uri="{FF2B5EF4-FFF2-40B4-BE49-F238E27FC236}">
                <a16:creationId xmlns:a16="http://schemas.microsoft.com/office/drawing/2014/main" id="{0DABCB85-FFC8-DEAE-DCFE-EDFAC00FFC7D}"/>
              </a:ext>
            </a:extLst>
          </p:cNvPr>
          <p:cNvSpPr>
            <a:spLocks noGrp="1"/>
          </p:cNvSpPr>
          <p:nvPr>
            <p:ph type="subTitle" idx="1"/>
          </p:nvPr>
        </p:nvSpPr>
        <p:spPr>
          <a:xfrm>
            <a:off x="1524000" y="2071932"/>
            <a:ext cx="9144000" cy="478763"/>
          </a:xfrm>
        </p:spPr>
        <p:txBody>
          <a:bodyPr>
            <a:normAutofit/>
          </a:bodyPr>
          <a:lstStyle/>
          <a:p>
            <a:r>
              <a:rPr kumimoji="1" lang="ja-JP" altLang="en-US" dirty="0"/>
              <a:t>２０２３年１１月吉日　</a:t>
            </a:r>
            <a:r>
              <a:rPr lang="ja-JP" altLang="en-US" dirty="0"/>
              <a:t>安島　巧</a:t>
            </a:r>
            <a:endParaRPr kumimoji="1" lang="ja-JP" altLang="en-US" dirty="0"/>
          </a:p>
        </p:txBody>
      </p:sp>
      <p:sp>
        <p:nvSpPr>
          <p:cNvPr id="4" name="テキスト ボックス 3">
            <a:extLst>
              <a:ext uri="{FF2B5EF4-FFF2-40B4-BE49-F238E27FC236}">
                <a16:creationId xmlns:a16="http://schemas.microsoft.com/office/drawing/2014/main" id="{B2D77872-021A-33B2-575E-1D243D04133E}"/>
              </a:ext>
            </a:extLst>
          </p:cNvPr>
          <p:cNvSpPr txBox="1"/>
          <p:nvPr/>
        </p:nvSpPr>
        <p:spPr>
          <a:xfrm>
            <a:off x="1524000" y="2540274"/>
            <a:ext cx="9483969" cy="4247317"/>
          </a:xfrm>
          <a:prstGeom prst="rect">
            <a:avLst/>
          </a:prstGeom>
          <a:noFill/>
        </p:spPr>
        <p:txBody>
          <a:bodyPr wrap="square" rtlCol="0">
            <a:spAutoFit/>
          </a:bodyPr>
          <a:lstStyle/>
          <a:p>
            <a:r>
              <a:rPr kumimoji="1" lang="ja-JP" altLang="en-US" dirty="0"/>
              <a:t>目次</a:t>
            </a:r>
            <a:endParaRPr kumimoji="1" lang="en-US" altLang="ja-JP" dirty="0"/>
          </a:p>
          <a:p>
            <a:pPr marL="342900" indent="-342900">
              <a:buAutoNum type="arabicDbPeriod"/>
            </a:pPr>
            <a:r>
              <a:rPr lang="ja-JP" altLang="en-US" dirty="0"/>
              <a:t>背景と目的</a:t>
            </a:r>
            <a:endParaRPr lang="en-US" altLang="ja-JP" dirty="0"/>
          </a:p>
          <a:p>
            <a:pPr marL="342900" indent="-342900">
              <a:buAutoNum type="arabicDbPeriod"/>
            </a:pPr>
            <a:r>
              <a:rPr kumimoji="1" lang="ja-JP" altLang="en-US" dirty="0"/>
              <a:t>結論</a:t>
            </a:r>
            <a:endParaRPr kumimoji="1" lang="en-US" altLang="ja-JP" dirty="0"/>
          </a:p>
          <a:p>
            <a:pPr marL="342900" indent="-342900">
              <a:buAutoNum type="arabicDbPeriod"/>
            </a:pPr>
            <a:r>
              <a:rPr lang="ja-JP" altLang="en-US" dirty="0"/>
              <a:t>信号強度の問題</a:t>
            </a:r>
            <a:endParaRPr lang="en-US" altLang="ja-JP" dirty="0"/>
          </a:p>
          <a:p>
            <a:r>
              <a:rPr lang="ja-JP" altLang="en-US" dirty="0"/>
              <a:t>　３－１　規定上の仕様問題</a:t>
            </a:r>
            <a:endParaRPr lang="en-US" altLang="ja-JP" dirty="0"/>
          </a:p>
          <a:p>
            <a:r>
              <a:rPr kumimoji="1" lang="ja-JP" altLang="en-US" dirty="0"/>
              <a:t>　３－２　送信機の仕様定義</a:t>
            </a:r>
            <a:endParaRPr kumimoji="1" lang="en-US" altLang="ja-JP" dirty="0"/>
          </a:p>
          <a:p>
            <a:r>
              <a:rPr kumimoji="1" lang="ja-JP" altLang="en-US" dirty="0"/>
              <a:t>４．混信問題</a:t>
            </a:r>
            <a:endParaRPr kumimoji="1" lang="en-US" altLang="ja-JP" dirty="0"/>
          </a:p>
          <a:p>
            <a:r>
              <a:rPr lang="ja-JP" altLang="en-US" dirty="0"/>
              <a:t>　４－１　</a:t>
            </a:r>
            <a:r>
              <a:rPr lang="en-US" altLang="ja-JP" dirty="0"/>
              <a:t>TX</a:t>
            </a:r>
            <a:r>
              <a:rPr lang="ja-JP" altLang="en-US" dirty="0"/>
              <a:t>間平均距離</a:t>
            </a:r>
            <a:endParaRPr lang="en-US" altLang="ja-JP" dirty="0"/>
          </a:p>
          <a:p>
            <a:r>
              <a:rPr kumimoji="1" lang="ja-JP" altLang="en-US" dirty="0"/>
              <a:t>　４－２　複数</a:t>
            </a:r>
            <a:r>
              <a:rPr kumimoji="1" lang="en-US" altLang="ja-JP" dirty="0"/>
              <a:t>TX</a:t>
            </a:r>
            <a:r>
              <a:rPr kumimoji="1" lang="ja-JP" altLang="en-US" dirty="0"/>
              <a:t>が受信できるケース</a:t>
            </a:r>
            <a:endParaRPr kumimoji="1" lang="en-US" altLang="ja-JP" dirty="0"/>
          </a:p>
          <a:p>
            <a:r>
              <a:rPr lang="ja-JP" altLang="en-US" dirty="0"/>
              <a:t>　４－３　混信の功罪</a:t>
            </a:r>
            <a:endParaRPr lang="en-US" altLang="ja-JP" dirty="0"/>
          </a:p>
          <a:p>
            <a:r>
              <a:rPr kumimoji="1" lang="ja-JP" altLang="en-US" dirty="0"/>
              <a:t>５．</a:t>
            </a:r>
            <a:r>
              <a:rPr kumimoji="1" lang="en-US" altLang="ja-JP" dirty="0"/>
              <a:t>OL+ARDF</a:t>
            </a:r>
            <a:r>
              <a:rPr kumimoji="1" lang="ja-JP" altLang="en-US" dirty="0"/>
              <a:t>とは</a:t>
            </a:r>
            <a:r>
              <a:rPr kumimoji="1" lang="en-US" altLang="ja-JP" dirty="0"/>
              <a:t>AND</a:t>
            </a:r>
            <a:r>
              <a:rPr kumimoji="1" lang="ja-JP" altLang="en-US" dirty="0"/>
              <a:t>か</a:t>
            </a:r>
            <a:r>
              <a:rPr kumimoji="1" lang="en-US" altLang="ja-JP" dirty="0"/>
              <a:t>OR</a:t>
            </a:r>
            <a:r>
              <a:rPr kumimoji="1" lang="ja-JP" altLang="en-US" dirty="0"/>
              <a:t>か？</a:t>
            </a:r>
            <a:endParaRPr kumimoji="1" lang="en-US" altLang="ja-JP" dirty="0"/>
          </a:p>
          <a:p>
            <a:r>
              <a:rPr lang="ja-JP" altLang="en-US" dirty="0"/>
              <a:t>　５－１　</a:t>
            </a:r>
            <a:r>
              <a:rPr lang="en-US" altLang="ja-JP" dirty="0"/>
              <a:t>OR</a:t>
            </a:r>
            <a:r>
              <a:rPr lang="ja-JP" altLang="en-US" dirty="0"/>
              <a:t>に近い実際の大会</a:t>
            </a:r>
            <a:endParaRPr lang="en-US" altLang="ja-JP" dirty="0"/>
          </a:p>
          <a:p>
            <a:r>
              <a:rPr kumimoji="1" lang="ja-JP" altLang="en-US" dirty="0"/>
              <a:t>　５－２　</a:t>
            </a:r>
            <a:r>
              <a:rPr kumimoji="1" lang="en-US" altLang="ja-JP" dirty="0"/>
              <a:t>AND</a:t>
            </a:r>
            <a:r>
              <a:rPr kumimoji="1" lang="ja-JP" altLang="en-US" dirty="0"/>
              <a:t>にするための課題</a:t>
            </a:r>
            <a:endParaRPr kumimoji="1" lang="en-US" altLang="ja-JP" dirty="0"/>
          </a:p>
          <a:p>
            <a:r>
              <a:rPr kumimoji="1" lang="ja-JP" altLang="en-US" dirty="0"/>
              <a:t>　５－３　</a:t>
            </a:r>
            <a:r>
              <a:rPr kumimoji="1" lang="en-US" altLang="ja-JP" dirty="0"/>
              <a:t>TX</a:t>
            </a:r>
            <a:r>
              <a:rPr kumimoji="1" lang="ja-JP" altLang="en-US" dirty="0"/>
              <a:t>の識別</a:t>
            </a:r>
            <a:endParaRPr kumimoji="1" lang="en-US" altLang="ja-JP" dirty="0"/>
          </a:p>
          <a:p>
            <a:endParaRPr kumimoji="1" lang="ja-JP" altLang="en-US" dirty="0"/>
          </a:p>
        </p:txBody>
      </p:sp>
    </p:spTree>
    <p:extLst>
      <p:ext uri="{BB962C8B-B14F-4D97-AF65-F5344CB8AC3E}">
        <p14:creationId xmlns:p14="http://schemas.microsoft.com/office/powerpoint/2010/main" val="2415948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12B18CA-6EE7-C1AE-3144-0C9EFFDF8B72}"/>
              </a:ext>
            </a:extLst>
          </p:cNvPr>
          <p:cNvSpPr>
            <a:spLocks noGrp="1"/>
          </p:cNvSpPr>
          <p:nvPr>
            <p:ph idx="1"/>
          </p:nvPr>
        </p:nvSpPr>
        <p:spPr>
          <a:xfrm>
            <a:off x="365760" y="1181687"/>
            <a:ext cx="5967158" cy="4644682"/>
          </a:xfrm>
        </p:spPr>
        <p:txBody>
          <a:bodyPr>
            <a:normAutofit fontScale="62500" lnSpcReduction="20000"/>
          </a:bodyPr>
          <a:lstStyle/>
          <a:p>
            <a:pPr marL="0" indent="0">
              <a:buNone/>
            </a:pPr>
            <a:r>
              <a:rPr kumimoji="1" lang="ja-JP" altLang="en-US" dirty="0"/>
              <a:t>４－２　</a:t>
            </a:r>
            <a:r>
              <a:rPr lang="ja-JP" altLang="en-US" dirty="0"/>
              <a:t>複数</a:t>
            </a:r>
            <a:r>
              <a:rPr lang="en-US" altLang="ja-JP" dirty="0"/>
              <a:t>TX</a:t>
            </a:r>
            <a:r>
              <a:rPr lang="ja-JP" altLang="en-US" dirty="0"/>
              <a:t>が受信できるケース</a:t>
            </a:r>
            <a:endParaRPr lang="en-US" altLang="ja-JP" dirty="0"/>
          </a:p>
          <a:p>
            <a:pPr marL="0" indent="0">
              <a:buNone/>
            </a:pPr>
            <a:r>
              <a:rPr kumimoji="1" lang="en-US" altLang="ja-JP" dirty="0"/>
              <a:t>250m</a:t>
            </a:r>
            <a:r>
              <a:rPr kumimoji="1" lang="ja-JP" altLang="en-US" dirty="0"/>
              <a:t>規定が順守される場合の可聴範囲を赤円で表す（図</a:t>
            </a:r>
            <a:r>
              <a:rPr kumimoji="1" lang="en-US" altLang="ja-JP" dirty="0"/>
              <a:t>1)</a:t>
            </a:r>
            <a:r>
              <a:rPr kumimoji="1" lang="ja-JP" altLang="en-US" dirty="0"/>
              <a:t>。</a:t>
            </a:r>
            <a:endParaRPr kumimoji="1" lang="en-US" altLang="ja-JP" dirty="0"/>
          </a:p>
          <a:p>
            <a:pPr marL="0" indent="0">
              <a:buNone/>
            </a:pPr>
            <a:r>
              <a:rPr lang="ja-JP" altLang="en-US" dirty="0"/>
              <a:t>図２は前述した現実的な</a:t>
            </a:r>
            <a:r>
              <a:rPr lang="en-US" altLang="ja-JP" dirty="0"/>
              <a:t>TX</a:t>
            </a:r>
            <a:r>
              <a:rPr lang="ja-JP" altLang="en-US" dirty="0"/>
              <a:t>間距離</a:t>
            </a:r>
            <a:r>
              <a:rPr lang="en-US" altLang="ja-JP" dirty="0"/>
              <a:t>500m</a:t>
            </a:r>
            <a:r>
              <a:rPr lang="ja-JP" altLang="en-US" dirty="0"/>
              <a:t>とした場合である。この場合は混信はないが、あくまで平均距離なので実際には</a:t>
            </a:r>
            <a:r>
              <a:rPr lang="en-US" altLang="ja-JP" dirty="0"/>
              <a:t>500m</a:t>
            </a:r>
            <a:r>
              <a:rPr lang="ja-JP" altLang="en-US" dirty="0"/>
              <a:t>を切るケースが必ずあり混信する。</a:t>
            </a:r>
            <a:endParaRPr lang="en-US" altLang="ja-JP" dirty="0"/>
          </a:p>
          <a:p>
            <a:pPr marL="0" indent="0">
              <a:buNone/>
            </a:pPr>
            <a:r>
              <a:rPr lang="ja-JP" altLang="en-US" dirty="0"/>
              <a:t>図３は間隔を</a:t>
            </a:r>
            <a:r>
              <a:rPr lang="en-US" altLang="ja-JP" dirty="0"/>
              <a:t>250m</a:t>
            </a:r>
            <a:r>
              <a:rPr lang="ja-JP" altLang="en-US" dirty="0"/>
              <a:t>とした場合で、かなりのオーバーラップがあり、ターゲット</a:t>
            </a:r>
            <a:r>
              <a:rPr lang="en-US" altLang="ja-JP" dirty="0"/>
              <a:t>TX</a:t>
            </a:r>
            <a:r>
              <a:rPr lang="ja-JP" altLang="en-US" dirty="0"/>
              <a:t>に</a:t>
            </a:r>
            <a:r>
              <a:rPr lang="en-US" altLang="ja-JP" dirty="0"/>
              <a:t>100m</a:t>
            </a:r>
            <a:r>
              <a:rPr lang="ja-JP" altLang="en-US" dirty="0"/>
              <a:t>位まで近づかないと方探ができそうにない。実際にこのような設定がなされるかは疑問ではあるが、規定には準拠している。</a:t>
            </a:r>
            <a:endParaRPr lang="en-US" altLang="ja-JP" dirty="0"/>
          </a:p>
          <a:p>
            <a:pPr marL="0" indent="0">
              <a:buNone/>
            </a:pPr>
            <a:r>
              <a:rPr lang="ja-JP" altLang="en-US" dirty="0"/>
              <a:t>なお、</a:t>
            </a:r>
            <a:r>
              <a:rPr lang="en-US" altLang="ja-JP" dirty="0"/>
              <a:t>250m</a:t>
            </a:r>
            <a:r>
              <a:rPr lang="ja-JP" altLang="en-US" dirty="0"/>
              <a:t>規定は実際には守れないことや高感度受信機採用を考えれば、混信発生はさらに避けられない問題である。</a:t>
            </a:r>
            <a:endParaRPr lang="en-US" altLang="ja-JP" dirty="0"/>
          </a:p>
          <a:p>
            <a:pPr marL="0" indent="0">
              <a:buNone/>
            </a:pPr>
            <a:r>
              <a:rPr lang="ja-JP" altLang="en-US" dirty="0"/>
              <a:t>規定では、隣接</a:t>
            </a:r>
            <a:r>
              <a:rPr lang="en-US" altLang="ja-JP" dirty="0"/>
              <a:t>TX</a:t>
            </a:r>
            <a:r>
              <a:rPr lang="ja-JP" altLang="en-US" dirty="0"/>
              <a:t>の周波数を変えることを推奨しているのはこの混信問題があるからである。</a:t>
            </a:r>
            <a:r>
              <a:rPr lang="en-US" altLang="ja-JP" dirty="0"/>
              <a:t>(Reg.2</a:t>
            </a:r>
            <a:r>
              <a:rPr lang="ja-JP" altLang="en-US" dirty="0"/>
              <a:t>規定ではこのことに触れている）</a:t>
            </a:r>
            <a:endParaRPr lang="en-US" altLang="ja-JP" dirty="0"/>
          </a:p>
          <a:p>
            <a:pPr marL="0" indent="0">
              <a:buNone/>
            </a:pPr>
            <a:r>
              <a:rPr lang="ja-JP" altLang="en-US" dirty="0"/>
              <a:t>しかし、周波数を変えるなどして混信問題を解決してしまうと、</a:t>
            </a:r>
            <a:r>
              <a:rPr lang="en-US" altLang="ja-JP" dirty="0"/>
              <a:t>ARDF</a:t>
            </a:r>
            <a:r>
              <a:rPr lang="ja-JP" altLang="en-US" dirty="0"/>
              <a:t>方探技術のみで次々と</a:t>
            </a:r>
            <a:r>
              <a:rPr lang="en-US" altLang="ja-JP" dirty="0"/>
              <a:t>TX</a:t>
            </a:r>
            <a:r>
              <a:rPr lang="ja-JP" altLang="en-US" dirty="0"/>
              <a:t>をゲットできてしまうのも事実。</a:t>
            </a:r>
            <a:endParaRPr lang="en-US" altLang="ja-JP" dirty="0"/>
          </a:p>
        </p:txBody>
      </p:sp>
      <p:sp>
        <p:nvSpPr>
          <p:cNvPr id="4" name="スライド番号プレースホルダー 3">
            <a:extLst>
              <a:ext uri="{FF2B5EF4-FFF2-40B4-BE49-F238E27FC236}">
                <a16:creationId xmlns:a16="http://schemas.microsoft.com/office/drawing/2014/main" id="{D4D93CE3-0EFB-F1FC-74E8-51D18481A33D}"/>
              </a:ext>
            </a:extLst>
          </p:cNvPr>
          <p:cNvSpPr>
            <a:spLocks noGrp="1"/>
          </p:cNvSpPr>
          <p:nvPr>
            <p:ph type="sldNum" sz="quarter" idx="12"/>
          </p:nvPr>
        </p:nvSpPr>
        <p:spPr/>
        <p:txBody>
          <a:bodyPr/>
          <a:lstStyle/>
          <a:p>
            <a:fld id="{32D040F5-9399-49BA-B8FD-F9B89D165C0C}" type="slidenum">
              <a:rPr kumimoji="1" lang="ja-JP" altLang="en-US" smtClean="0"/>
              <a:t>10</a:t>
            </a:fld>
            <a:endParaRPr kumimoji="1" lang="ja-JP" altLang="en-US"/>
          </a:p>
        </p:txBody>
      </p:sp>
      <p:grpSp>
        <p:nvGrpSpPr>
          <p:cNvPr id="10" name="グループ化 9">
            <a:extLst>
              <a:ext uri="{FF2B5EF4-FFF2-40B4-BE49-F238E27FC236}">
                <a16:creationId xmlns:a16="http://schemas.microsoft.com/office/drawing/2014/main" id="{45D3ABC0-C3A0-FEE3-ED36-BC0A58EA9849}"/>
              </a:ext>
            </a:extLst>
          </p:cNvPr>
          <p:cNvGrpSpPr/>
          <p:nvPr/>
        </p:nvGrpSpPr>
        <p:grpSpPr>
          <a:xfrm>
            <a:off x="7037137" y="1857756"/>
            <a:ext cx="1082618" cy="908383"/>
            <a:chOff x="5047448" y="1363178"/>
            <a:chExt cx="1082618" cy="908383"/>
          </a:xfrm>
        </p:grpSpPr>
        <p:pic>
          <p:nvPicPr>
            <p:cNvPr id="5" name="図 4">
              <a:extLst>
                <a:ext uri="{FF2B5EF4-FFF2-40B4-BE49-F238E27FC236}">
                  <a16:creationId xmlns:a16="http://schemas.microsoft.com/office/drawing/2014/main" id="{1EDCFC7E-A732-001A-0ECC-B7DBBC11C64F}"/>
                </a:ext>
              </a:extLst>
            </p:cNvPr>
            <p:cNvPicPr>
              <a:picLocks noChangeAspect="1"/>
            </p:cNvPicPr>
            <p:nvPr/>
          </p:nvPicPr>
          <p:blipFill>
            <a:blip r:embed="rId2"/>
            <a:stretch>
              <a:fillRect/>
            </a:stretch>
          </p:blipFill>
          <p:spPr>
            <a:xfrm>
              <a:off x="5047448" y="1363178"/>
              <a:ext cx="908383" cy="908383"/>
            </a:xfrm>
            <a:prstGeom prst="rect">
              <a:avLst/>
            </a:prstGeom>
          </p:spPr>
        </p:pic>
        <p:cxnSp>
          <p:nvCxnSpPr>
            <p:cNvPr id="7" name="直線矢印コネクタ 6">
              <a:extLst>
                <a:ext uri="{FF2B5EF4-FFF2-40B4-BE49-F238E27FC236}">
                  <a16:creationId xmlns:a16="http://schemas.microsoft.com/office/drawing/2014/main" id="{5E79C795-9D78-34EC-586C-AC48E11E6999}"/>
                </a:ext>
              </a:extLst>
            </p:cNvPr>
            <p:cNvCxnSpPr/>
            <p:nvPr/>
          </p:nvCxnSpPr>
          <p:spPr>
            <a:xfrm>
              <a:off x="5503653" y="1811547"/>
              <a:ext cx="362309" cy="2357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B7B4970-5769-5890-CA7B-27733D5422DB}"/>
                </a:ext>
              </a:extLst>
            </p:cNvPr>
            <p:cNvSpPr txBox="1"/>
            <p:nvPr/>
          </p:nvSpPr>
          <p:spPr>
            <a:xfrm rot="1932443">
              <a:off x="5485960" y="1752542"/>
              <a:ext cx="644106" cy="261610"/>
            </a:xfrm>
            <a:prstGeom prst="rect">
              <a:avLst/>
            </a:prstGeom>
            <a:noFill/>
          </p:spPr>
          <p:txBody>
            <a:bodyPr wrap="square" rtlCol="0">
              <a:spAutoFit/>
            </a:bodyPr>
            <a:lstStyle/>
            <a:p>
              <a:r>
                <a:rPr kumimoji="1" lang="en-US" altLang="ja-JP" sz="1100" dirty="0"/>
                <a:t>250m</a:t>
              </a:r>
              <a:endParaRPr kumimoji="1" lang="ja-JP" altLang="en-US" dirty="0"/>
            </a:p>
          </p:txBody>
        </p:sp>
        <p:sp>
          <p:nvSpPr>
            <p:cNvPr id="9" name="テキスト ボックス 8">
              <a:extLst>
                <a:ext uri="{FF2B5EF4-FFF2-40B4-BE49-F238E27FC236}">
                  <a16:creationId xmlns:a16="http://schemas.microsoft.com/office/drawing/2014/main" id="{F49C5F05-1CD6-6C7B-7980-D5AE7F22D4AE}"/>
                </a:ext>
              </a:extLst>
            </p:cNvPr>
            <p:cNvSpPr txBox="1"/>
            <p:nvPr/>
          </p:nvSpPr>
          <p:spPr>
            <a:xfrm>
              <a:off x="5311725" y="1601020"/>
              <a:ext cx="644106" cy="261610"/>
            </a:xfrm>
            <a:prstGeom prst="rect">
              <a:avLst/>
            </a:prstGeom>
            <a:noFill/>
          </p:spPr>
          <p:txBody>
            <a:bodyPr wrap="square" rtlCol="0">
              <a:spAutoFit/>
            </a:bodyPr>
            <a:lstStyle/>
            <a:p>
              <a:r>
                <a:rPr lang="en-US" altLang="ja-JP" sz="1100" dirty="0"/>
                <a:t>TX</a:t>
              </a:r>
              <a:endParaRPr kumimoji="1" lang="ja-JP" altLang="en-US" dirty="0"/>
            </a:p>
          </p:txBody>
        </p:sp>
      </p:grpSp>
      <p:pic>
        <p:nvPicPr>
          <p:cNvPr id="11" name="図 10">
            <a:extLst>
              <a:ext uri="{FF2B5EF4-FFF2-40B4-BE49-F238E27FC236}">
                <a16:creationId xmlns:a16="http://schemas.microsoft.com/office/drawing/2014/main" id="{0630ABA2-E575-493E-5B2D-8BA20289BFCA}"/>
              </a:ext>
            </a:extLst>
          </p:cNvPr>
          <p:cNvPicPr>
            <a:picLocks noChangeAspect="1"/>
          </p:cNvPicPr>
          <p:nvPr/>
        </p:nvPicPr>
        <p:blipFill>
          <a:blip r:embed="rId3"/>
          <a:stretch>
            <a:fillRect/>
          </a:stretch>
        </p:blipFill>
        <p:spPr>
          <a:xfrm>
            <a:off x="9326934" y="4072771"/>
            <a:ext cx="1682642" cy="1365622"/>
          </a:xfrm>
          <a:prstGeom prst="rect">
            <a:avLst/>
          </a:prstGeom>
        </p:spPr>
      </p:pic>
      <p:pic>
        <p:nvPicPr>
          <p:cNvPr id="12" name="図 11">
            <a:extLst>
              <a:ext uri="{FF2B5EF4-FFF2-40B4-BE49-F238E27FC236}">
                <a16:creationId xmlns:a16="http://schemas.microsoft.com/office/drawing/2014/main" id="{3C5A47CE-80BC-7AA1-01DD-8B4D265F87B5}"/>
              </a:ext>
            </a:extLst>
          </p:cNvPr>
          <p:cNvPicPr>
            <a:picLocks noChangeAspect="1"/>
          </p:cNvPicPr>
          <p:nvPr/>
        </p:nvPicPr>
        <p:blipFill>
          <a:blip r:embed="rId4"/>
          <a:stretch>
            <a:fillRect/>
          </a:stretch>
        </p:blipFill>
        <p:spPr>
          <a:xfrm>
            <a:off x="8690303" y="1248159"/>
            <a:ext cx="2462997" cy="1816765"/>
          </a:xfrm>
          <a:prstGeom prst="rect">
            <a:avLst/>
          </a:prstGeom>
        </p:spPr>
      </p:pic>
      <p:sp>
        <p:nvSpPr>
          <p:cNvPr id="13" name="テキスト ボックス 12">
            <a:extLst>
              <a:ext uri="{FF2B5EF4-FFF2-40B4-BE49-F238E27FC236}">
                <a16:creationId xmlns:a16="http://schemas.microsoft.com/office/drawing/2014/main" id="{6BB77CE1-5490-03E7-D260-2058C42AC83C}"/>
              </a:ext>
            </a:extLst>
          </p:cNvPr>
          <p:cNvSpPr txBox="1"/>
          <p:nvPr/>
        </p:nvSpPr>
        <p:spPr>
          <a:xfrm>
            <a:off x="6588368" y="3173709"/>
            <a:ext cx="1931227" cy="307777"/>
          </a:xfrm>
          <a:prstGeom prst="rect">
            <a:avLst/>
          </a:prstGeom>
          <a:noFill/>
        </p:spPr>
        <p:txBody>
          <a:bodyPr wrap="square" rtlCol="0">
            <a:spAutoFit/>
          </a:bodyPr>
          <a:lstStyle/>
          <a:p>
            <a:r>
              <a:rPr kumimoji="1" lang="ja-JP" altLang="en-US" sz="1400" dirty="0"/>
              <a:t>図１　</a:t>
            </a:r>
            <a:r>
              <a:rPr kumimoji="1" lang="en-US" altLang="ja-JP" sz="1400" dirty="0"/>
              <a:t>TX</a:t>
            </a:r>
            <a:r>
              <a:rPr kumimoji="1" lang="ja-JP" altLang="en-US" sz="1400" dirty="0"/>
              <a:t>の可聴範囲</a:t>
            </a:r>
          </a:p>
        </p:txBody>
      </p:sp>
      <p:sp>
        <p:nvSpPr>
          <p:cNvPr id="14" name="テキスト ボックス 13">
            <a:extLst>
              <a:ext uri="{FF2B5EF4-FFF2-40B4-BE49-F238E27FC236}">
                <a16:creationId xmlns:a16="http://schemas.microsoft.com/office/drawing/2014/main" id="{DBC4F1DD-37BD-A69B-8DA8-01BC05A2DDEA}"/>
              </a:ext>
            </a:extLst>
          </p:cNvPr>
          <p:cNvSpPr txBox="1"/>
          <p:nvPr/>
        </p:nvSpPr>
        <p:spPr>
          <a:xfrm>
            <a:off x="8730664" y="3167202"/>
            <a:ext cx="2875182" cy="307777"/>
          </a:xfrm>
          <a:prstGeom prst="rect">
            <a:avLst/>
          </a:prstGeom>
          <a:noFill/>
        </p:spPr>
        <p:txBody>
          <a:bodyPr wrap="square" rtlCol="0">
            <a:spAutoFit/>
          </a:bodyPr>
          <a:lstStyle/>
          <a:p>
            <a:r>
              <a:rPr kumimoji="1" lang="ja-JP" altLang="en-US" sz="1400" dirty="0"/>
              <a:t>図２　間隔</a:t>
            </a:r>
            <a:r>
              <a:rPr kumimoji="1" lang="en-US" altLang="ja-JP" sz="1400" dirty="0"/>
              <a:t>500m</a:t>
            </a:r>
            <a:r>
              <a:rPr kumimoji="1" lang="ja-JP" altLang="en-US" sz="1400" dirty="0"/>
              <a:t>で密に並べた例</a:t>
            </a:r>
          </a:p>
        </p:txBody>
      </p:sp>
      <p:sp>
        <p:nvSpPr>
          <p:cNvPr id="15" name="テキスト ボックス 14">
            <a:extLst>
              <a:ext uri="{FF2B5EF4-FFF2-40B4-BE49-F238E27FC236}">
                <a16:creationId xmlns:a16="http://schemas.microsoft.com/office/drawing/2014/main" id="{462BF60C-6CE2-1FA7-C509-4EF71C1524E1}"/>
              </a:ext>
            </a:extLst>
          </p:cNvPr>
          <p:cNvSpPr txBox="1"/>
          <p:nvPr/>
        </p:nvSpPr>
        <p:spPr>
          <a:xfrm>
            <a:off x="8711031" y="5641786"/>
            <a:ext cx="2875182" cy="307777"/>
          </a:xfrm>
          <a:prstGeom prst="rect">
            <a:avLst/>
          </a:prstGeom>
          <a:noFill/>
        </p:spPr>
        <p:txBody>
          <a:bodyPr wrap="square" rtlCol="0">
            <a:spAutoFit/>
          </a:bodyPr>
          <a:lstStyle/>
          <a:p>
            <a:r>
              <a:rPr kumimoji="1" lang="ja-JP" altLang="en-US" sz="1400" dirty="0"/>
              <a:t>図３　間隔</a:t>
            </a:r>
            <a:r>
              <a:rPr lang="en-US" altLang="ja-JP" sz="1400" dirty="0"/>
              <a:t>25</a:t>
            </a:r>
            <a:r>
              <a:rPr kumimoji="1" lang="en-US" altLang="ja-JP" sz="1400" dirty="0"/>
              <a:t>0m</a:t>
            </a:r>
            <a:r>
              <a:rPr kumimoji="1" lang="ja-JP" altLang="en-US" sz="1400" dirty="0"/>
              <a:t>で密に並べた例</a:t>
            </a:r>
          </a:p>
        </p:txBody>
      </p:sp>
      <p:sp>
        <p:nvSpPr>
          <p:cNvPr id="16" name="テキスト ボックス 15">
            <a:extLst>
              <a:ext uri="{FF2B5EF4-FFF2-40B4-BE49-F238E27FC236}">
                <a16:creationId xmlns:a16="http://schemas.microsoft.com/office/drawing/2014/main" id="{EB5128EF-514A-9710-7A92-E9FFF7D4EAA5}"/>
              </a:ext>
            </a:extLst>
          </p:cNvPr>
          <p:cNvSpPr txBox="1"/>
          <p:nvPr/>
        </p:nvSpPr>
        <p:spPr>
          <a:xfrm>
            <a:off x="562708" y="5826369"/>
            <a:ext cx="7577209" cy="369332"/>
          </a:xfrm>
          <a:prstGeom prst="rect">
            <a:avLst/>
          </a:prstGeom>
          <a:noFill/>
          <a:ln>
            <a:solidFill>
              <a:schemeClr val="tx1"/>
            </a:solidFill>
          </a:ln>
        </p:spPr>
        <p:txBody>
          <a:bodyPr wrap="square" rtlCol="0">
            <a:spAutoFit/>
          </a:bodyPr>
          <a:lstStyle/>
          <a:p>
            <a:r>
              <a:rPr kumimoji="1" lang="ja-JP" altLang="en-US" dirty="0"/>
              <a:t>複数の</a:t>
            </a:r>
            <a:r>
              <a:rPr kumimoji="1" lang="en-US" altLang="ja-JP" dirty="0"/>
              <a:t>TX</a:t>
            </a:r>
            <a:r>
              <a:rPr kumimoji="1" lang="ja-JP" altLang="en-US" dirty="0"/>
              <a:t>が受信できるケースがあることが前提の規定となっている。</a:t>
            </a:r>
          </a:p>
        </p:txBody>
      </p:sp>
    </p:spTree>
    <p:extLst>
      <p:ext uri="{BB962C8B-B14F-4D97-AF65-F5344CB8AC3E}">
        <p14:creationId xmlns:p14="http://schemas.microsoft.com/office/powerpoint/2010/main" val="4151733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5FF17E8-E672-1D1C-5DA3-8F0C5AD6DD64}"/>
              </a:ext>
            </a:extLst>
          </p:cNvPr>
          <p:cNvSpPr>
            <a:spLocks noGrp="1"/>
          </p:cNvSpPr>
          <p:nvPr>
            <p:ph idx="1"/>
          </p:nvPr>
        </p:nvSpPr>
        <p:spPr/>
        <p:txBody>
          <a:bodyPr>
            <a:normAutofit/>
          </a:bodyPr>
          <a:lstStyle/>
          <a:p>
            <a:pPr marL="0" indent="0">
              <a:buNone/>
            </a:pPr>
            <a:r>
              <a:rPr kumimoji="1" lang="ja-JP" altLang="en-US" sz="2400" dirty="0"/>
              <a:t>４－３　混信の功罪</a:t>
            </a:r>
            <a:endParaRPr kumimoji="1" lang="en-US" altLang="ja-JP" sz="2400" dirty="0"/>
          </a:p>
          <a:p>
            <a:pPr marL="0" indent="0">
              <a:buNone/>
            </a:pPr>
            <a:r>
              <a:rPr lang="ja-JP" altLang="en-US" sz="2400" dirty="0"/>
              <a:t>◇混信のデメリット</a:t>
            </a:r>
            <a:endParaRPr lang="en-US" altLang="ja-JP" sz="2400" dirty="0"/>
          </a:p>
          <a:p>
            <a:pPr marL="0" indent="0">
              <a:buNone/>
            </a:pPr>
            <a:r>
              <a:rPr kumimoji="1" lang="ja-JP" altLang="en-US" sz="2400" dirty="0"/>
              <a:t>　</a:t>
            </a:r>
            <a:r>
              <a:rPr lang="ja-JP" altLang="en-US" sz="2400" dirty="0"/>
              <a:t>低</a:t>
            </a:r>
            <a:r>
              <a:rPr kumimoji="1" lang="ja-JP" altLang="en-US" sz="2400" dirty="0"/>
              <a:t>感度受信機でない場合は混信の可能性があり、複数</a:t>
            </a:r>
            <a:r>
              <a:rPr kumimoji="1" lang="en-US" altLang="ja-JP" sz="2400" dirty="0"/>
              <a:t>TX</a:t>
            </a:r>
            <a:r>
              <a:rPr kumimoji="1" lang="ja-JP" altLang="en-US" sz="2400" dirty="0"/>
              <a:t>の中間地点では方探が困難となる。</a:t>
            </a:r>
            <a:r>
              <a:rPr kumimoji="1" lang="en-US" altLang="ja-JP" sz="2400" dirty="0"/>
              <a:t>TX</a:t>
            </a:r>
            <a:r>
              <a:rPr kumimoji="1" lang="ja-JP" altLang="en-US" sz="2400" dirty="0"/>
              <a:t>間隔が最短の</a:t>
            </a:r>
            <a:r>
              <a:rPr kumimoji="1" lang="en-US" altLang="ja-JP" sz="2400" dirty="0"/>
              <a:t>250m</a:t>
            </a:r>
            <a:r>
              <a:rPr kumimoji="1" lang="ja-JP" altLang="en-US" sz="2400" dirty="0"/>
              <a:t>程度の場合、</a:t>
            </a:r>
            <a:r>
              <a:rPr kumimoji="1" lang="en-US" altLang="ja-JP" sz="2400" dirty="0"/>
              <a:t>TX</a:t>
            </a:r>
            <a:r>
              <a:rPr kumimoji="1" lang="ja-JP" altLang="en-US" sz="2400" dirty="0"/>
              <a:t>に</a:t>
            </a:r>
            <a:r>
              <a:rPr kumimoji="1" lang="en-US" altLang="ja-JP" sz="2400" dirty="0"/>
              <a:t>100m</a:t>
            </a:r>
            <a:r>
              <a:rPr kumimoji="1" lang="ja-JP" altLang="en-US" sz="2400" dirty="0"/>
              <a:t>程の距離に近づかないと方探できない可能性がある。</a:t>
            </a:r>
            <a:endParaRPr kumimoji="1" lang="en-US" altLang="ja-JP" sz="2400" dirty="0"/>
          </a:p>
          <a:p>
            <a:pPr marL="0" indent="0">
              <a:buNone/>
            </a:pPr>
            <a:r>
              <a:rPr lang="ja-JP" altLang="en-US" sz="2400" dirty="0"/>
              <a:t>◇混信のメリット</a:t>
            </a:r>
            <a:endParaRPr lang="en-US" altLang="ja-JP" sz="2400" dirty="0"/>
          </a:p>
          <a:p>
            <a:pPr marL="0" indent="0">
              <a:buNone/>
            </a:pPr>
            <a:r>
              <a:rPr kumimoji="1" lang="ja-JP" altLang="en-US" sz="2400" dirty="0"/>
              <a:t>　中感度受信機以上だと</a:t>
            </a:r>
            <a:r>
              <a:rPr kumimoji="1" lang="en-US" altLang="ja-JP" sz="2400" dirty="0"/>
              <a:t>250m</a:t>
            </a:r>
            <a:r>
              <a:rPr kumimoji="1" lang="ja-JP" altLang="en-US" sz="2400" dirty="0"/>
              <a:t>を越えて方探が可能となる。感度を上げれば上げるほど受信距離は長くなり圧倒的に競技上有利となるが、その分混信が発生すればそれをある程度抑えられる。</a:t>
            </a:r>
            <a:endParaRPr kumimoji="1" lang="en-US" altLang="ja-JP" sz="2400" dirty="0"/>
          </a:p>
          <a:p>
            <a:pPr marL="0" indent="0">
              <a:buNone/>
            </a:pPr>
            <a:r>
              <a:rPr lang="ja-JP" altLang="en-US" sz="2400" dirty="0"/>
              <a:t>　その場合、</a:t>
            </a:r>
            <a:r>
              <a:rPr lang="en-US" altLang="ja-JP" sz="2400" dirty="0"/>
              <a:t>ATT</a:t>
            </a:r>
            <a:r>
              <a:rPr lang="ja-JP" altLang="en-US" sz="2400" dirty="0"/>
              <a:t>を絞って感度を落とし、地図上の〇印に近づく必要がある。</a:t>
            </a:r>
            <a:endParaRPr kumimoji="1" lang="ja-JP" altLang="en-US" sz="2400" dirty="0"/>
          </a:p>
        </p:txBody>
      </p:sp>
      <p:sp>
        <p:nvSpPr>
          <p:cNvPr id="4" name="スライド番号プレースホルダー 3">
            <a:extLst>
              <a:ext uri="{FF2B5EF4-FFF2-40B4-BE49-F238E27FC236}">
                <a16:creationId xmlns:a16="http://schemas.microsoft.com/office/drawing/2014/main" id="{1211DEF8-3BFE-4A61-4B26-C635A72311E6}"/>
              </a:ext>
            </a:extLst>
          </p:cNvPr>
          <p:cNvSpPr>
            <a:spLocks noGrp="1"/>
          </p:cNvSpPr>
          <p:nvPr>
            <p:ph type="sldNum" sz="quarter" idx="12"/>
          </p:nvPr>
        </p:nvSpPr>
        <p:spPr/>
        <p:txBody>
          <a:bodyPr/>
          <a:lstStyle/>
          <a:p>
            <a:fld id="{32D040F5-9399-49BA-B8FD-F9B89D165C0C}" type="slidenum">
              <a:rPr kumimoji="1" lang="ja-JP" altLang="en-US" smtClean="0"/>
              <a:t>11</a:t>
            </a:fld>
            <a:endParaRPr kumimoji="1" lang="ja-JP" altLang="en-US"/>
          </a:p>
        </p:txBody>
      </p:sp>
    </p:spTree>
    <p:extLst>
      <p:ext uri="{BB962C8B-B14F-4D97-AF65-F5344CB8AC3E}">
        <p14:creationId xmlns:p14="http://schemas.microsoft.com/office/powerpoint/2010/main" val="2016285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BFBB9F-9B45-0FCF-FE11-5979612EC7FF}"/>
              </a:ext>
            </a:extLst>
          </p:cNvPr>
          <p:cNvSpPr>
            <a:spLocks noGrp="1"/>
          </p:cNvSpPr>
          <p:nvPr>
            <p:ph type="title"/>
          </p:nvPr>
        </p:nvSpPr>
        <p:spPr/>
        <p:txBody>
          <a:bodyPr/>
          <a:lstStyle/>
          <a:p>
            <a:r>
              <a:rPr kumimoji="1" lang="ja-JP" altLang="en-US" dirty="0"/>
              <a:t>５．　</a:t>
            </a:r>
            <a:r>
              <a:rPr kumimoji="1" lang="en-US" altLang="ja-JP" dirty="0"/>
              <a:t>OL</a:t>
            </a:r>
            <a:r>
              <a:rPr kumimoji="1" lang="ja-JP" altLang="en-US" dirty="0"/>
              <a:t>＋</a:t>
            </a:r>
            <a:r>
              <a:rPr kumimoji="1" lang="en-US" altLang="ja-JP" dirty="0"/>
              <a:t>ARDF</a:t>
            </a:r>
            <a:r>
              <a:rPr kumimoji="1" lang="ja-JP" altLang="en-US" dirty="0"/>
              <a:t>とは</a:t>
            </a:r>
            <a:r>
              <a:rPr kumimoji="1" lang="en-US" altLang="ja-JP" dirty="0"/>
              <a:t>AND</a:t>
            </a:r>
            <a:r>
              <a:rPr kumimoji="1" lang="ja-JP" altLang="en-US" dirty="0"/>
              <a:t>か</a:t>
            </a:r>
            <a:r>
              <a:rPr kumimoji="1" lang="en-US" altLang="ja-JP" dirty="0"/>
              <a:t>OR</a:t>
            </a:r>
            <a:r>
              <a:rPr kumimoji="1" lang="ja-JP" altLang="en-US" dirty="0"/>
              <a:t>か？</a:t>
            </a:r>
          </a:p>
        </p:txBody>
      </p:sp>
      <p:sp>
        <p:nvSpPr>
          <p:cNvPr id="3" name="コンテンツ プレースホルダー 2">
            <a:extLst>
              <a:ext uri="{FF2B5EF4-FFF2-40B4-BE49-F238E27FC236}">
                <a16:creationId xmlns:a16="http://schemas.microsoft.com/office/drawing/2014/main" id="{1C31E6D0-1A60-1944-ED2A-CED2843B7A80}"/>
              </a:ext>
            </a:extLst>
          </p:cNvPr>
          <p:cNvSpPr>
            <a:spLocks noGrp="1"/>
          </p:cNvSpPr>
          <p:nvPr>
            <p:ph idx="1"/>
          </p:nvPr>
        </p:nvSpPr>
        <p:spPr/>
        <p:txBody>
          <a:bodyPr>
            <a:normAutofit/>
          </a:bodyPr>
          <a:lstStyle/>
          <a:p>
            <a:pPr marL="0" indent="0">
              <a:buNone/>
            </a:pPr>
            <a:r>
              <a:rPr kumimoji="1" lang="ja-JP" altLang="en-US" sz="2400" dirty="0"/>
              <a:t>　</a:t>
            </a:r>
            <a:r>
              <a:rPr kumimoji="1" lang="en-US" altLang="ja-JP" sz="2400" dirty="0"/>
              <a:t>Fox-O</a:t>
            </a:r>
            <a:r>
              <a:rPr kumimoji="1" lang="ja-JP" altLang="en-US" sz="2400" dirty="0"/>
              <a:t>は、</a:t>
            </a:r>
            <a:r>
              <a:rPr kumimoji="1" lang="en-US" altLang="ja-JP" sz="2400" dirty="0"/>
              <a:t>OL</a:t>
            </a:r>
            <a:r>
              <a:rPr kumimoji="1" lang="ja-JP" altLang="en-US" sz="2400" dirty="0"/>
              <a:t>（地図上の円中心近傍に到達）＋</a:t>
            </a:r>
            <a:r>
              <a:rPr kumimoji="1" lang="en-US" altLang="ja-JP" sz="2400" dirty="0"/>
              <a:t>ARDF</a:t>
            </a:r>
            <a:r>
              <a:rPr kumimoji="1" lang="ja-JP" altLang="en-US" sz="2400" dirty="0"/>
              <a:t>（方探して</a:t>
            </a:r>
            <a:r>
              <a:rPr kumimoji="1" lang="en-US" altLang="ja-JP" sz="2400" dirty="0"/>
              <a:t>TX</a:t>
            </a:r>
            <a:r>
              <a:rPr kumimoji="1" lang="ja-JP" altLang="en-US" sz="2400" dirty="0"/>
              <a:t>に到達）であることは明白であるが、これは</a:t>
            </a:r>
            <a:r>
              <a:rPr kumimoji="1" lang="en-US" altLang="ja-JP" sz="2400" dirty="0"/>
              <a:t>AND</a:t>
            </a:r>
            <a:r>
              <a:rPr kumimoji="1" lang="ja-JP" altLang="en-US" sz="2400" dirty="0"/>
              <a:t>なのか</a:t>
            </a:r>
            <a:r>
              <a:rPr kumimoji="1" lang="en-US" altLang="ja-JP" sz="2400" dirty="0"/>
              <a:t>OR</a:t>
            </a:r>
            <a:r>
              <a:rPr kumimoji="1" lang="ja-JP" altLang="en-US" sz="2400" dirty="0"/>
              <a:t>なのかは規定には明記されていない。</a:t>
            </a:r>
            <a:endParaRPr kumimoji="1" lang="en-US" altLang="ja-JP" sz="2400" dirty="0"/>
          </a:p>
          <a:p>
            <a:pPr marL="0" indent="0">
              <a:buNone/>
            </a:pPr>
            <a:r>
              <a:rPr lang="ja-JP" altLang="en-US" sz="2400" dirty="0"/>
              <a:t>◇</a:t>
            </a:r>
            <a:r>
              <a:rPr lang="en-US" altLang="ja-JP" sz="2400" dirty="0"/>
              <a:t>AND</a:t>
            </a:r>
            <a:r>
              <a:rPr lang="ja-JP" altLang="en-US" sz="2400" dirty="0"/>
              <a:t>：　</a:t>
            </a:r>
            <a:r>
              <a:rPr lang="en-US" altLang="ja-JP" sz="2400" dirty="0"/>
              <a:t>OL</a:t>
            </a:r>
            <a:r>
              <a:rPr lang="ja-JP" altLang="en-US" sz="2400" dirty="0"/>
              <a:t>技術と</a:t>
            </a:r>
            <a:r>
              <a:rPr lang="en-US" altLang="ja-JP" sz="2400" dirty="0"/>
              <a:t>ARDF</a:t>
            </a:r>
            <a:r>
              <a:rPr lang="ja-JP" altLang="en-US" sz="2400" dirty="0"/>
              <a:t>技術両方が必要</a:t>
            </a:r>
            <a:endParaRPr lang="en-US" altLang="ja-JP" sz="2400" dirty="0"/>
          </a:p>
          <a:p>
            <a:pPr marL="0" indent="0">
              <a:buNone/>
            </a:pPr>
            <a:r>
              <a:rPr kumimoji="1" lang="ja-JP" altLang="en-US" sz="2400" dirty="0"/>
              <a:t>◇</a:t>
            </a:r>
            <a:r>
              <a:rPr kumimoji="1" lang="en-US" altLang="ja-JP" sz="2400" dirty="0"/>
              <a:t>OR</a:t>
            </a:r>
            <a:r>
              <a:rPr kumimoji="1" lang="ja-JP" altLang="en-US" sz="2400" dirty="0"/>
              <a:t>：　　</a:t>
            </a:r>
            <a:r>
              <a:rPr kumimoji="1" lang="en-US" altLang="ja-JP" sz="2400" dirty="0"/>
              <a:t>OL</a:t>
            </a:r>
            <a:r>
              <a:rPr kumimoji="1" lang="ja-JP" altLang="en-US" sz="2400" dirty="0"/>
              <a:t>技術と</a:t>
            </a:r>
            <a:r>
              <a:rPr kumimoji="1" lang="en-US" altLang="ja-JP" sz="2400" dirty="0"/>
              <a:t>ARDF</a:t>
            </a:r>
            <a:r>
              <a:rPr kumimoji="1" lang="ja-JP" altLang="en-US" sz="2400" dirty="0"/>
              <a:t>技術のどちらかが必要</a:t>
            </a:r>
            <a:endParaRPr kumimoji="1" lang="en-US" altLang="ja-JP" sz="2400" dirty="0"/>
          </a:p>
          <a:p>
            <a:pPr marL="0" indent="0">
              <a:buNone/>
            </a:pPr>
            <a:endParaRPr lang="en-US" altLang="ja-JP" sz="2400" dirty="0"/>
          </a:p>
          <a:p>
            <a:pPr marL="0" indent="0">
              <a:buNone/>
            </a:pPr>
            <a:r>
              <a:rPr kumimoji="1" lang="ja-JP" altLang="en-US" sz="2400" dirty="0"/>
              <a:t>　現状の大会では</a:t>
            </a:r>
            <a:r>
              <a:rPr kumimoji="1" lang="en-US" altLang="ja-JP" sz="2400" dirty="0"/>
              <a:t>OR</a:t>
            </a:r>
            <a:r>
              <a:rPr kumimoji="1" lang="ja-JP" altLang="en-US" sz="2400" dirty="0"/>
              <a:t>に近いものがあるが、本来は</a:t>
            </a:r>
            <a:r>
              <a:rPr kumimoji="1" lang="en-US" altLang="ja-JP" sz="2400" dirty="0"/>
              <a:t>AND</a:t>
            </a:r>
            <a:r>
              <a:rPr kumimoji="1" lang="ja-JP" altLang="en-US" sz="2400" dirty="0"/>
              <a:t>を目指しているのではないかと推定する。</a:t>
            </a:r>
            <a:endParaRPr kumimoji="1" lang="en-US" altLang="ja-JP" sz="2400" dirty="0"/>
          </a:p>
          <a:p>
            <a:pPr marL="0" indent="0">
              <a:buNone/>
            </a:pPr>
            <a:r>
              <a:rPr lang="ja-JP" altLang="en-US" sz="2400" dirty="0"/>
              <a:t>　</a:t>
            </a:r>
            <a:r>
              <a:rPr kumimoji="1" lang="ja-JP" altLang="en-US" sz="2400" dirty="0"/>
              <a:t>この思想を規定から読み取れないか検討する。</a:t>
            </a:r>
          </a:p>
        </p:txBody>
      </p:sp>
      <p:sp>
        <p:nvSpPr>
          <p:cNvPr id="4" name="スライド番号プレースホルダー 3">
            <a:extLst>
              <a:ext uri="{FF2B5EF4-FFF2-40B4-BE49-F238E27FC236}">
                <a16:creationId xmlns:a16="http://schemas.microsoft.com/office/drawing/2014/main" id="{A93CFBAC-5C0A-AA49-65C9-9FDBA9114E06}"/>
              </a:ext>
            </a:extLst>
          </p:cNvPr>
          <p:cNvSpPr>
            <a:spLocks noGrp="1"/>
          </p:cNvSpPr>
          <p:nvPr>
            <p:ph type="sldNum" sz="quarter" idx="12"/>
          </p:nvPr>
        </p:nvSpPr>
        <p:spPr/>
        <p:txBody>
          <a:bodyPr/>
          <a:lstStyle/>
          <a:p>
            <a:fld id="{32D040F5-9399-49BA-B8FD-F9B89D165C0C}" type="slidenum">
              <a:rPr kumimoji="1" lang="ja-JP" altLang="en-US" smtClean="0"/>
              <a:t>12</a:t>
            </a:fld>
            <a:endParaRPr kumimoji="1" lang="ja-JP" altLang="en-US"/>
          </a:p>
        </p:txBody>
      </p:sp>
    </p:spTree>
    <p:extLst>
      <p:ext uri="{BB962C8B-B14F-4D97-AF65-F5344CB8AC3E}">
        <p14:creationId xmlns:p14="http://schemas.microsoft.com/office/powerpoint/2010/main" val="15197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5EFC448-ADD5-8BBB-1D6E-8EB8F9445008}"/>
              </a:ext>
            </a:extLst>
          </p:cNvPr>
          <p:cNvSpPr>
            <a:spLocks noGrp="1"/>
          </p:cNvSpPr>
          <p:nvPr>
            <p:ph idx="1"/>
          </p:nvPr>
        </p:nvSpPr>
        <p:spPr>
          <a:xfrm>
            <a:off x="365760" y="1181686"/>
            <a:ext cx="11422966" cy="5539789"/>
          </a:xfrm>
        </p:spPr>
        <p:txBody>
          <a:bodyPr>
            <a:normAutofit fontScale="77500" lnSpcReduction="20000"/>
          </a:bodyPr>
          <a:lstStyle/>
          <a:p>
            <a:pPr marL="0" indent="0">
              <a:buNone/>
            </a:pPr>
            <a:r>
              <a:rPr kumimoji="1" lang="ja-JP" altLang="en-US" dirty="0"/>
              <a:t>５－１　</a:t>
            </a:r>
            <a:r>
              <a:rPr kumimoji="1" lang="en-US" altLang="ja-JP" dirty="0"/>
              <a:t>OR</a:t>
            </a:r>
            <a:r>
              <a:rPr kumimoji="1" lang="ja-JP" altLang="en-US" dirty="0"/>
              <a:t>に近い現状の大会</a:t>
            </a:r>
            <a:endParaRPr kumimoji="1" lang="en-US" altLang="ja-JP" dirty="0"/>
          </a:p>
          <a:p>
            <a:pPr marL="0" indent="0">
              <a:buNone/>
            </a:pPr>
            <a:r>
              <a:rPr lang="ja-JP" altLang="en-US" dirty="0"/>
              <a:t>　</a:t>
            </a:r>
            <a:r>
              <a:rPr lang="en-US" altLang="ja-JP" dirty="0"/>
              <a:t>30m/250m</a:t>
            </a:r>
            <a:r>
              <a:rPr lang="ja-JP" altLang="en-US" dirty="0"/>
              <a:t>規定両方を満足することは事実上困難であることは述べた。現実問題としては低感度受信機では</a:t>
            </a:r>
            <a:r>
              <a:rPr lang="en-US" altLang="ja-JP" dirty="0"/>
              <a:t>30m</a:t>
            </a:r>
            <a:r>
              <a:rPr lang="ja-JP" altLang="en-US" dirty="0"/>
              <a:t>程度で明瞭とは言えないが何とか聞こえるレベルに設定されることも多い。</a:t>
            </a:r>
            <a:endParaRPr lang="en-US" altLang="ja-JP" dirty="0"/>
          </a:p>
          <a:p>
            <a:pPr marL="0" indent="0">
              <a:buNone/>
            </a:pPr>
            <a:r>
              <a:rPr kumimoji="1" lang="ja-JP" altLang="en-US" dirty="0"/>
              <a:t>　さらに地図上の円中心（</a:t>
            </a:r>
            <a:r>
              <a:rPr kumimoji="1" lang="en-US" altLang="ja-JP" dirty="0"/>
              <a:t>nominal</a:t>
            </a:r>
            <a:r>
              <a:rPr kumimoji="1" lang="ja-JP" altLang="en-US" dirty="0"/>
              <a:t> </a:t>
            </a:r>
            <a:r>
              <a:rPr kumimoji="1" lang="en-US" altLang="ja-JP" dirty="0"/>
              <a:t>position</a:t>
            </a:r>
            <a:r>
              <a:rPr kumimoji="1" lang="ja-JP" altLang="en-US" dirty="0"/>
              <a:t>）規定</a:t>
            </a:r>
            <a:endParaRPr kumimoji="1" lang="en-US" altLang="ja-JP" dirty="0"/>
          </a:p>
          <a:p>
            <a:pPr marL="0" indent="0">
              <a:buNone/>
            </a:pPr>
            <a:endParaRPr kumimoji="1" lang="en-US" altLang="ja-JP" dirty="0"/>
          </a:p>
          <a:p>
            <a:pPr marL="0" indent="0">
              <a:buNone/>
            </a:pPr>
            <a:endParaRPr kumimoji="1" lang="en-US" altLang="ja-JP" dirty="0"/>
          </a:p>
          <a:p>
            <a:pPr marL="0" indent="0">
              <a:buNone/>
            </a:pPr>
            <a:r>
              <a:rPr kumimoji="1" lang="ja-JP" altLang="en-US" dirty="0"/>
              <a:t>とあわせると、結果的に円中心と</a:t>
            </a:r>
            <a:r>
              <a:rPr kumimoji="1" lang="en-US" altLang="ja-JP" dirty="0"/>
              <a:t>TX</a:t>
            </a:r>
            <a:r>
              <a:rPr kumimoji="1" lang="ja-JP" altLang="en-US" dirty="0"/>
              <a:t>の実際の位置（</a:t>
            </a:r>
            <a:r>
              <a:rPr kumimoji="1" lang="en-US" altLang="ja-JP" dirty="0"/>
              <a:t>real</a:t>
            </a:r>
            <a:r>
              <a:rPr kumimoji="1" lang="ja-JP" altLang="en-US" dirty="0"/>
              <a:t> </a:t>
            </a:r>
            <a:r>
              <a:rPr kumimoji="1" lang="en-US" altLang="ja-JP" dirty="0"/>
              <a:t>position)</a:t>
            </a:r>
            <a:r>
              <a:rPr kumimoji="1" lang="ja-JP" altLang="en-US" dirty="0"/>
              <a:t>との距離も</a:t>
            </a:r>
            <a:r>
              <a:rPr kumimoji="1" lang="en-US" altLang="ja-JP" dirty="0"/>
              <a:t>30m</a:t>
            </a:r>
            <a:r>
              <a:rPr kumimoji="1" lang="ja-JP" altLang="en-US" dirty="0"/>
              <a:t>以内でなければならないことがわかる。</a:t>
            </a:r>
            <a:endParaRPr kumimoji="1" lang="en-US" altLang="ja-JP" dirty="0"/>
          </a:p>
          <a:p>
            <a:pPr marL="0" indent="0">
              <a:buNone/>
            </a:pPr>
            <a:r>
              <a:rPr lang="ja-JP" altLang="en-US" dirty="0"/>
              <a:t>　</a:t>
            </a:r>
            <a:r>
              <a:rPr lang="en-US" altLang="ja-JP" dirty="0"/>
              <a:t>30m</a:t>
            </a:r>
            <a:r>
              <a:rPr lang="ja-JP" altLang="en-US" dirty="0"/>
              <a:t>とは物陰に隠さない限り可視距離であるため、円中心に到達すれば</a:t>
            </a:r>
            <a:r>
              <a:rPr lang="en-US" altLang="ja-JP" dirty="0"/>
              <a:t>TX</a:t>
            </a:r>
            <a:r>
              <a:rPr lang="ja-JP" altLang="en-US" dirty="0"/>
              <a:t>をゲットできる可能性は非常に高い。</a:t>
            </a:r>
            <a:endParaRPr lang="en-US" altLang="ja-JP" dirty="0"/>
          </a:p>
          <a:p>
            <a:pPr marL="0" indent="0">
              <a:buNone/>
            </a:pPr>
            <a:endParaRPr lang="en-US" altLang="ja-JP" dirty="0"/>
          </a:p>
          <a:p>
            <a:pPr marL="0" indent="0">
              <a:buNone/>
            </a:pPr>
            <a:r>
              <a:rPr kumimoji="1" lang="ja-JP" altLang="en-US" dirty="0"/>
              <a:t>　一方、低感度受信機でなければ遠方から方探できるので、混信などがない限り、方探技術のみで</a:t>
            </a:r>
            <a:r>
              <a:rPr kumimoji="1" lang="en-US" altLang="ja-JP" dirty="0"/>
              <a:t>TX</a:t>
            </a:r>
            <a:r>
              <a:rPr kumimoji="1" lang="ja-JP" altLang="en-US" dirty="0"/>
              <a:t>をゲットできる。</a:t>
            </a:r>
            <a:endParaRPr kumimoji="1" lang="en-US" altLang="ja-JP" dirty="0"/>
          </a:p>
          <a:p>
            <a:pPr marL="0" indent="0">
              <a:buNone/>
            </a:pPr>
            <a:endParaRPr lang="en-US" altLang="ja-JP" dirty="0"/>
          </a:p>
          <a:p>
            <a:pPr marL="0" indent="0">
              <a:buNone/>
            </a:pPr>
            <a:r>
              <a:rPr lang="ja-JP" altLang="en-US" dirty="0"/>
              <a:t>　このように、現状の大会は</a:t>
            </a:r>
            <a:r>
              <a:rPr lang="en-US" altLang="ja-JP" dirty="0"/>
              <a:t>OL</a:t>
            </a:r>
            <a:r>
              <a:rPr lang="ja-JP" altLang="en-US" dirty="0"/>
              <a:t>技術、</a:t>
            </a:r>
            <a:r>
              <a:rPr lang="en-US" altLang="ja-JP" dirty="0"/>
              <a:t>ARDF</a:t>
            </a:r>
            <a:r>
              <a:rPr lang="ja-JP" altLang="en-US" dirty="0"/>
              <a:t>技術どちらかがあれば</a:t>
            </a:r>
            <a:r>
              <a:rPr lang="en-US" altLang="ja-JP" dirty="0"/>
              <a:t>TX</a:t>
            </a:r>
            <a:r>
              <a:rPr lang="ja-JP" altLang="en-US" dirty="0"/>
              <a:t>をゲットできる大会となっている。</a:t>
            </a:r>
            <a:endParaRPr kumimoji="1" lang="en-US" altLang="ja-JP" dirty="0"/>
          </a:p>
          <a:p>
            <a:pPr marL="0" indent="0">
              <a:buNone/>
            </a:pPr>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1487E074-B8D7-6A69-D4F9-583231067119}"/>
              </a:ext>
            </a:extLst>
          </p:cNvPr>
          <p:cNvSpPr>
            <a:spLocks noGrp="1"/>
          </p:cNvSpPr>
          <p:nvPr>
            <p:ph type="sldNum" sz="quarter" idx="12"/>
          </p:nvPr>
        </p:nvSpPr>
        <p:spPr/>
        <p:txBody>
          <a:bodyPr/>
          <a:lstStyle/>
          <a:p>
            <a:fld id="{32D040F5-9399-49BA-B8FD-F9B89D165C0C}"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D7A01586-3382-BBF8-DA80-348ADA9CD1EA}"/>
              </a:ext>
            </a:extLst>
          </p:cNvPr>
          <p:cNvSpPr txBox="1"/>
          <p:nvPr/>
        </p:nvSpPr>
        <p:spPr>
          <a:xfrm>
            <a:off x="527538" y="2677161"/>
            <a:ext cx="10609385" cy="646331"/>
          </a:xfrm>
          <a:prstGeom prst="rect">
            <a:avLst/>
          </a:prstGeom>
          <a:noFill/>
          <a:ln w="12700">
            <a:solidFill>
              <a:schemeClr val="tx1"/>
            </a:solidFill>
          </a:ln>
        </p:spPr>
        <p:txBody>
          <a:bodyPr wrap="square" rtlCol="0">
            <a:spAutoFit/>
          </a:bodyPr>
          <a:lstStyle/>
          <a:p>
            <a:r>
              <a:rPr lang="en-US" altLang="ja-JP" dirty="0"/>
              <a:t>Each transmitter shall be clearly audible during the whole competition at its nominal position marked on the map AND at the distance of 30m from its real position.</a:t>
            </a:r>
            <a:endParaRPr kumimoji="1" lang="ja-JP" altLang="en-US" dirty="0"/>
          </a:p>
        </p:txBody>
      </p:sp>
    </p:spTree>
    <p:extLst>
      <p:ext uri="{BB962C8B-B14F-4D97-AF65-F5344CB8AC3E}">
        <p14:creationId xmlns:p14="http://schemas.microsoft.com/office/powerpoint/2010/main" val="370084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22DD505-F9B4-A545-8918-BE8DDDE370F9}"/>
              </a:ext>
            </a:extLst>
          </p:cNvPr>
          <p:cNvSpPr>
            <a:spLocks noGrp="1"/>
          </p:cNvSpPr>
          <p:nvPr>
            <p:ph idx="1"/>
          </p:nvPr>
        </p:nvSpPr>
        <p:spPr>
          <a:xfrm>
            <a:off x="365760" y="1181686"/>
            <a:ext cx="11422966" cy="5174664"/>
          </a:xfrm>
        </p:spPr>
        <p:txBody>
          <a:bodyPr>
            <a:normAutofit lnSpcReduction="10000"/>
          </a:bodyPr>
          <a:lstStyle/>
          <a:p>
            <a:pPr marL="0" indent="0">
              <a:buNone/>
            </a:pPr>
            <a:r>
              <a:rPr lang="ja-JP" altLang="en-US" sz="2400" dirty="0"/>
              <a:t>５－２　</a:t>
            </a:r>
            <a:r>
              <a:rPr lang="en-US" altLang="ja-JP" sz="2400" dirty="0"/>
              <a:t>AND</a:t>
            </a:r>
            <a:r>
              <a:rPr lang="ja-JP" altLang="en-US" sz="2400" dirty="0"/>
              <a:t>にするための課題</a:t>
            </a:r>
            <a:endParaRPr lang="en-US" altLang="ja-JP" sz="2400" dirty="0"/>
          </a:p>
          <a:p>
            <a:pPr marL="0" indent="0">
              <a:buNone/>
            </a:pPr>
            <a:r>
              <a:rPr kumimoji="1" lang="ja-JP" altLang="en-US" sz="2400" dirty="0"/>
              <a:t>　</a:t>
            </a:r>
            <a:r>
              <a:rPr kumimoji="1" lang="en-US" altLang="ja-JP" sz="2400" dirty="0"/>
              <a:t>OR</a:t>
            </a:r>
            <a:r>
              <a:rPr kumimoji="1" lang="ja-JP" altLang="en-US" sz="2400" dirty="0"/>
              <a:t>の場合の利点は、オリエンティアも</a:t>
            </a:r>
            <a:r>
              <a:rPr kumimoji="1" lang="en-US" altLang="ja-JP" sz="2400" dirty="0" err="1"/>
              <a:t>ARDFer</a:t>
            </a:r>
            <a:r>
              <a:rPr kumimoji="1" lang="ja-JP" altLang="en-US" sz="2400" dirty="0"/>
              <a:t>（除く低感度受信機使用者）も即座に競技できるところであるが、両方の技術が必要で面白い</a:t>
            </a:r>
            <a:r>
              <a:rPr kumimoji="1" lang="en-US" altLang="ja-JP" sz="2400" dirty="0"/>
              <a:t>AND</a:t>
            </a:r>
            <a:r>
              <a:rPr kumimoji="1" lang="ja-JP" altLang="en-US" sz="2400" dirty="0"/>
              <a:t>に近づけるための課題を考える。</a:t>
            </a:r>
            <a:endParaRPr kumimoji="1" lang="en-US" altLang="ja-JP" sz="2400" dirty="0"/>
          </a:p>
          <a:p>
            <a:pPr marL="0" indent="0">
              <a:buNone/>
            </a:pPr>
            <a:r>
              <a:rPr lang="ja-JP" altLang="en-US" sz="2400" dirty="0"/>
              <a:t>・</a:t>
            </a:r>
            <a:r>
              <a:rPr lang="en-US" altLang="ja-JP" sz="2400" dirty="0"/>
              <a:t>30m</a:t>
            </a:r>
            <a:r>
              <a:rPr lang="ja-JP" altLang="en-US" sz="2400" dirty="0"/>
              <a:t>規定の増長</a:t>
            </a:r>
            <a:endParaRPr lang="en-US" altLang="ja-JP" sz="2400" dirty="0"/>
          </a:p>
          <a:p>
            <a:pPr marL="0" indent="0">
              <a:buNone/>
            </a:pPr>
            <a:r>
              <a:rPr kumimoji="1" lang="ja-JP" altLang="en-US" sz="2400" dirty="0"/>
              <a:t>　円中心に到達したとして、その３０ｍ以内に</a:t>
            </a:r>
            <a:r>
              <a:rPr kumimoji="1" lang="en-US" altLang="ja-JP" sz="2400" dirty="0"/>
              <a:t>TX</a:t>
            </a:r>
            <a:r>
              <a:rPr kumimoji="1" lang="ja-JP" altLang="en-US" sz="2400" dirty="0"/>
              <a:t>があるというのは近すぎる。せめて</a:t>
            </a:r>
            <a:r>
              <a:rPr kumimoji="1" lang="en-US" altLang="ja-JP" sz="2400" dirty="0"/>
              <a:t>50m</a:t>
            </a:r>
            <a:r>
              <a:rPr kumimoji="1" lang="ja-JP" altLang="en-US" sz="2400" dirty="0"/>
              <a:t>～</a:t>
            </a:r>
            <a:r>
              <a:rPr kumimoji="1" lang="en-US" altLang="ja-JP" sz="2400" dirty="0"/>
              <a:t>100m</a:t>
            </a:r>
            <a:r>
              <a:rPr kumimoji="1" lang="ja-JP" altLang="en-US" sz="2400" dirty="0"/>
              <a:t>くらいは方探しないとならないようにできないか。さもないと、</a:t>
            </a:r>
            <a:r>
              <a:rPr kumimoji="1" lang="en-US" altLang="ja-JP" sz="2400" dirty="0"/>
              <a:t>OL</a:t>
            </a:r>
            <a:r>
              <a:rPr kumimoji="1" lang="ja-JP" altLang="en-US" sz="2400" dirty="0"/>
              <a:t>技術のみで</a:t>
            </a:r>
            <a:r>
              <a:rPr kumimoji="1" lang="en-US" altLang="ja-JP" sz="2400" dirty="0"/>
              <a:t>TX</a:t>
            </a:r>
            <a:r>
              <a:rPr kumimoji="1" lang="ja-JP" altLang="en-US" sz="2400" dirty="0"/>
              <a:t>近傍に到達できることになるからである。</a:t>
            </a:r>
            <a:endParaRPr kumimoji="1" lang="en-US" altLang="ja-JP" sz="2400" dirty="0"/>
          </a:p>
          <a:p>
            <a:pPr marL="0" indent="0">
              <a:buNone/>
            </a:pPr>
            <a:endParaRPr kumimoji="1" lang="en-US" altLang="ja-JP" sz="2400" dirty="0"/>
          </a:p>
          <a:p>
            <a:pPr marL="0" indent="0">
              <a:buNone/>
            </a:pPr>
            <a:r>
              <a:rPr lang="ja-JP" altLang="en-US" sz="2400" dirty="0"/>
              <a:t>・遠方での方探の困難化</a:t>
            </a:r>
            <a:endParaRPr lang="en-US" altLang="ja-JP" sz="2400" dirty="0"/>
          </a:p>
          <a:p>
            <a:pPr marL="0" indent="0">
              <a:buNone/>
            </a:pPr>
            <a:r>
              <a:rPr kumimoji="1" lang="ja-JP" altLang="en-US" sz="2400" dirty="0"/>
              <a:t>　遠方で受信できたとしても方探困難で、円中心近傍に来なければ方探できなければよい。そのためには混信を利用したり、</a:t>
            </a:r>
            <a:r>
              <a:rPr kumimoji="1" lang="en-US" altLang="ja-JP" sz="2400" dirty="0"/>
              <a:t>TX</a:t>
            </a:r>
            <a:r>
              <a:rPr kumimoji="1" lang="ja-JP" altLang="en-US" sz="2400" dirty="0"/>
              <a:t>識別をしにくくすることで、それを可能にする。つまり</a:t>
            </a:r>
            <a:r>
              <a:rPr lang="en-US" altLang="ja-JP" sz="2400" dirty="0"/>
              <a:t>OL</a:t>
            </a:r>
            <a:r>
              <a:rPr lang="ja-JP" altLang="en-US" sz="2400" dirty="0"/>
              <a:t>技術必須となる。</a:t>
            </a:r>
            <a:endParaRPr kumimoji="1" lang="en-US" altLang="ja-JP" sz="2400" dirty="0"/>
          </a:p>
          <a:p>
            <a:pPr marL="0" indent="0">
              <a:buNone/>
            </a:pPr>
            <a:r>
              <a:rPr lang="ja-JP" altLang="en-US" sz="2400" dirty="0"/>
              <a:t>　</a:t>
            </a:r>
            <a:endParaRPr kumimoji="1" lang="ja-JP" altLang="en-US" sz="2400" dirty="0"/>
          </a:p>
        </p:txBody>
      </p:sp>
      <p:sp>
        <p:nvSpPr>
          <p:cNvPr id="4" name="スライド番号プレースホルダー 3">
            <a:extLst>
              <a:ext uri="{FF2B5EF4-FFF2-40B4-BE49-F238E27FC236}">
                <a16:creationId xmlns:a16="http://schemas.microsoft.com/office/drawing/2014/main" id="{5B7A3DA2-BEED-9761-0D41-1A60131A18C3}"/>
              </a:ext>
            </a:extLst>
          </p:cNvPr>
          <p:cNvSpPr>
            <a:spLocks noGrp="1"/>
          </p:cNvSpPr>
          <p:nvPr>
            <p:ph type="sldNum" sz="quarter" idx="12"/>
          </p:nvPr>
        </p:nvSpPr>
        <p:spPr/>
        <p:txBody>
          <a:bodyPr/>
          <a:lstStyle/>
          <a:p>
            <a:fld id="{32D040F5-9399-49BA-B8FD-F9B89D165C0C}" type="slidenum">
              <a:rPr kumimoji="1" lang="ja-JP" altLang="en-US" smtClean="0"/>
              <a:t>14</a:t>
            </a:fld>
            <a:endParaRPr kumimoji="1" lang="ja-JP" altLang="en-US"/>
          </a:p>
        </p:txBody>
      </p:sp>
    </p:spTree>
    <p:extLst>
      <p:ext uri="{BB962C8B-B14F-4D97-AF65-F5344CB8AC3E}">
        <p14:creationId xmlns:p14="http://schemas.microsoft.com/office/powerpoint/2010/main" val="1147155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212F9B6-88BC-E497-CA01-EB967B461764}"/>
              </a:ext>
            </a:extLst>
          </p:cNvPr>
          <p:cNvSpPr>
            <a:spLocks noGrp="1"/>
          </p:cNvSpPr>
          <p:nvPr>
            <p:ph idx="1"/>
          </p:nvPr>
        </p:nvSpPr>
        <p:spPr>
          <a:xfrm>
            <a:off x="365760" y="1181687"/>
            <a:ext cx="11134578" cy="1186376"/>
          </a:xfrm>
        </p:spPr>
        <p:txBody>
          <a:bodyPr>
            <a:normAutofit fontScale="77500" lnSpcReduction="20000"/>
          </a:bodyPr>
          <a:lstStyle/>
          <a:p>
            <a:pPr marL="0" indent="0">
              <a:buNone/>
            </a:pPr>
            <a:r>
              <a:rPr kumimoji="1" lang="ja-JP" altLang="en-US" dirty="0"/>
              <a:t>５－３　</a:t>
            </a:r>
            <a:r>
              <a:rPr kumimoji="1" lang="en-US" altLang="ja-JP" dirty="0"/>
              <a:t>TX</a:t>
            </a:r>
            <a:r>
              <a:rPr kumimoji="1" lang="ja-JP" altLang="en-US" dirty="0"/>
              <a:t>の識別</a:t>
            </a:r>
            <a:endParaRPr kumimoji="1" lang="en-US" altLang="ja-JP" dirty="0"/>
          </a:p>
          <a:p>
            <a:pPr marL="0" indent="0">
              <a:buNone/>
            </a:pPr>
            <a:r>
              <a:rPr lang="ja-JP" altLang="en-US" dirty="0"/>
              <a:t>　</a:t>
            </a:r>
            <a:r>
              <a:rPr lang="en-US" altLang="ja-JP" dirty="0"/>
              <a:t>Classic</a:t>
            </a:r>
            <a:r>
              <a:rPr lang="ja-JP" altLang="en-US" dirty="0"/>
              <a:t>及び</a:t>
            </a:r>
            <a:r>
              <a:rPr lang="en-US" altLang="ja-JP" dirty="0"/>
              <a:t>Sprint</a:t>
            </a:r>
            <a:r>
              <a:rPr lang="ja-JP" altLang="en-US" dirty="0"/>
              <a:t>の各</a:t>
            </a:r>
            <a:r>
              <a:rPr lang="en-US" altLang="ja-JP" dirty="0"/>
              <a:t>TX</a:t>
            </a:r>
            <a:r>
              <a:rPr lang="ja-JP" altLang="en-US" dirty="0"/>
              <a:t>は、混信しないように周波数やタイミングを分けているほか、信号を聞いただけで</a:t>
            </a:r>
            <a:r>
              <a:rPr lang="en-US" altLang="ja-JP" dirty="0"/>
              <a:t>TX</a:t>
            </a:r>
            <a:r>
              <a:rPr lang="ja-JP" altLang="en-US" dirty="0"/>
              <a:t>識別が可能になっている（モールスコード・速度や周波数）が、実は</a:t>
            </a:r>
            <a:r>
              <a:rPr lang="en-US" altLang="ja-JP" dirty="0"/>
              <a:t>Fox-O</a:t>
            </a:r>
            <a:r>
              <a:rPr lang="ja-JP" altLang="en-US" dirty="0"/>
              <a:t>では識別情報明記を避けている。</a:t>
            </a:r>
            <a:endParaRPr lang="en-US" altLang="ja-JP" dirty="0"/>
          </a:p>
        </p:txBody>
      </p:sp>
      <p:sp>
        <p:nvSpPr>
          <p:cNvPr id="4" name="スライド番号プレースホルダー 3">
            <a:extLst>
              <a:ext uri="{FF2B5EF4-FFF2-40B4-BE49-F238E27FC236}">
                <a16:creationId xmlns:a16="http://schemas.microsoft.com/office/drawing/2014/main" id="{574EE024-B475-1372-2E2E-42CBDC331D7C}"/>
              </a:ext>
            </a:extLst>
          </p:cNvPr>
          <p:cNvSpPr>
            <a:spLocks noGrp="1"/>
          </p:cNvSpPr>
          <p:nvPr>
            <p:ph type="sldNum" sz="quarter" idx="12"/>
          </p:nvPr>
        </p:nvSpPr>
        <p:spPr/>
        <p:txBody>
          <a:bodyPr/>
          <a:lstStyle/>
          <a:p>
            <a:fld id="{32D040F5-9399-49BA-B8FD-F9B89D165C0C}" type="slidenum">
              <a:rPr kumimoji="1" lang="ja-JP" altLang="en-US" smtClean="0"/>
              <a:t>15</a:t>
            </a:fld>
            <a:endParaRPr kumimoji="1" lang="ja-JP" altLang="en-US"/>
          </a:p>
        </p:txBody>
      </p:sp>
      <p:pic>
        <p:nvPicPr>
          <p:cNvPr id="12" name="図 11">
            <a:extLst>
              <a:ext uri="{FF2B5EF4-FFF2-40B4-BE49-F238E27FC236}">
                <a16:creationId xmlns:a16="http://schemas.microsoft.com/office/drawing/2014/main" id="{22651544-D395-7E51-B00D-17C4DC5651E3}"/>
              </a:ext>
            </a:extLst>
          </p:cNvPr>
          <p:cNvPicPr>
            <a:picLocks noChangeAspect="1"/>
          </p:cNvPicPr>
          <p:nvPr/>
        </p:nvPicPr>
        <p:blipFill>
          <a:blip r:embed="rId2"/>
          <a:stretch>
            <a:fillRect/>
          </a:stretch>
        </p:blipFill>
        <p:spPr>
          <a:xfrm>
            <a:off x="365760" y="2777000"/>
            <a:ext cx="2390775" cy="971550"/>
          </a:xfrm>
          <a:prstGeom prst="rect">
            <a:avLst/>
          </a:prstGeom>
          <a:ln>
            <a:solidFill>
              <a:schemeClr val="tx1"/>
            </a:solidFill>
          </a:ln>
        </p:spPr>
      </p:pic>
      <p:pic>
        <p:nvPicPr>
          <p:cNvPr id="14" name="図 13">
            <a:extLst>
              <a:ext uri="{FF2B5EF4-FFF2-40B4-BE49-F238E27FC236}">
                <a16:creationId xmlns:a16="http://schemas.microsoft.com/office/drawing/2014/main" id="{696B4248-47D1-2C8D-55EF-36A9BCA8497B}"/>
              </a:ext>
            </a:extLst>
          </p:cNvPr>
          <p:cNvPicPr>
            <a:picLocks noChangeAspect="1"/>
          </p:cNvPicPr>
          <p:nvPr/>
        </p:nvPicPr>
        <p:blipFill>
          <a:blip r:embed="rId3"/>
          <a:stretch>
            <a:fillRect/>
          </a:stretch>
        </p:blipFill>
        <p:spPr>
          <a:xfrm>
            <a:off x="7136639" y="3766477"/>
            <a:ext cx="4505325" cy="371475"/>
          </a:xfrm>
          <a:prstGeom prst="rect">
            <a:avLst/>
          </a:prstGeom>
          <a:noFill/>
          <a:ln>
            <a:solidFill>
              <a:schemeClr val="tx1"/>
            </a:solidFill>
          </a:ln>
        </p:spPr>
      </p:pic>
      <p:grpSp>
        <p:nvGrpSpPr>
          <p:cNvPr id="16" name="グループ化 15">
            <a:extLst>
              <a:ext uri="{FF2B5EF4-FFF2-40B4-BE49-F238E27FC236}">
                <a16:creationId xmlns:a16="http://schemas.microsoft.com/office/drawing/2014/main" id="{796DBBD7-2200-F45A-6790-F03DD315D003}"/>
              </a:ext>
            </a:extLst>
          </p:cNvPr>
          <p:cNvGrpSpPr/>
          <p:nvPr/>
        </p:nvGrpSpPr>
        <p:grpSpPr>
          <a:xfrm>
            <a:off x="3135152" y="2777016"/>
            <a:ext cx="3628292" cy="1551684"/>
            <a:chOff x="7725509" y="3165232"/>
            <a:chExt cx="3628292" cy="1551684"/>
          </a:xfrm>
        </p:grpSpPr>
        <p:pic>
          <p:nvPicPr>
            <p:cNvPr id="8" name="図 7">
              <a:extLst>
                <a:ext uri="{FF2B5EF4-FFF2-40B4-BE49-F238E27FC236}">
                  <a16:creationId xmlns:a16="http://schemas.microsoft.com/office/drawing/2014/main" id="{885DB4AF-956B-40F5-1191-A974475E42EC}"/>
                </a:ext>
              </a:extLst>
            </p:cNvPr>
            <p:cNvPicPr>
              <a:picLocks noChangeAspect="1"/>
            </p:cNvPicPr>
            <p:nvPr/>
          </p:nvPicPr>
          <p:blipFill>
            <a:blip r:embed="rId4"/>
            <a:stretch>
              <a:fillRect/>
            </a:stretch>
          </p:blipFill>
          <p:spPr>
            <a:xfrm>
              <a:off x="7920037" y="4078213"/>
              <a:ext cx="3324225" cy="590550"/>
            </a:xfrm>
            <a:prstGeom prst="rect">
              <a:avLst/>
            </a:prstGeom>
          </p:spPr>
        </p:pic>
        <p:pic>
          <p:nvPicPr>
            <p:cNvPr id="10" name="図 9">
              <a:extLst>
                <a:ext uri="{FF2B5EF4-FFF2-40B4-BE49-F238E27FC236}">
                  <a16:creationId xmlns:a16="http://schemas.microsoft.com/office/drawing/2014/main" id="{D96117DD-F7FD-CCBF-77F3-E1CCEE1615B6}"/>
                </a:ext>
              </a:extLst>
            </p:cNvPr>
            <p:cNvPicPr>
              <a:picLocks noChangeAspect="1"/>
            </p:cNvPicPr>
            <p:nvPr/>
          </p:nvPicPr>
          <p:blipFill>
            <a:blip r:embed="rId5"/>
            <a:stretch>
              <a:fillRect/>
            </a:stretch>
          </p:blipFill>
          <p:spPr>
            <a:xfrm>
              <a:off x="7920037" y="3288347"/>
              <a:ext cx="1876425" cy="666750"/>
            </a:xfrm>
            <a:prstGeom prst="rect">
              <a:avLst/>
            </a:prstGeom>
          </p:spPr>
        </p:pic>
        <p:sp>
          <p:nvSpPr>
            <p:cNvPr id="15" name="正方形/長方形 14">
              <a:extLst>
                <a:ext uri="{FF2B5EF4-FFF2-40B4-BE49-F238E27FC236}">
                  <a16:creationId xmlns:a16="http://schemas.microsoft.com/office/drawing/2014/main" id="{B057C2E4-4B13-D32F-75F7-3E6AAF6F2E4B}"/>
                </a:ext>
              </a:extLst>
            </p:cNvPr>
            <p:cNvSpPr/>
            <p:nvPr/>
          </p:nvSpPr>
          <p:spPr>
            <a:xfrm>
              <a:off x="7725509" y="3165232"/>
              <a:ext cx="3628292" cy="155168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a:extLst>
              <a:ext uri="{FF2B5EF4-FFF2-40B4-BE49-F238E27FC236}">
                <a16:creationId xmlns:a16="http://schemas.microsoft.com/office/drawing/2014/main" id="{45016338-6BFA-F2D9-D161-A71F0B0E3A62}"/>
              </a:ext>
            </a:extLst>
          </p:cNvPr>
          <p:cNvGrpSpPr/>
          <p:nvPr/>
        </p:nvGrpSpPr>
        <p:grpSpPr>
          <a:xfrm>
            <a:off x="7101470" y="2797160"/>
            <a:ext cx="2882777" cy="527538"/>
            <a:chOff x="2274277" y="6049108"/>
            <a:chExt cx="2882777" cy="527538"/>
          </a:xfrm>
        </p:grpSpPr>
        <p:pic>
          <p:nvPicPr>
            <p:cNvPr id="18" name="図 17">
              <a:extLst>
                <a:ext uri="{FF2B5EF4-FFF2-40B4-BE49-F238E27FC236}">
                  <a16:creationId xmlns:a16="http://schemas.microsoft.com/office/drawing/2014/main" id="{3474414D-D1A1-F086-ABF6-FF4AF73EC975}"/>
                </a:ext>
              </a:extLst>
            </p:cNvPr>
            <p:cNvPicPr>
              <a:picLocks noChangeAspect="1"/>
            </p:cNvPicPr>
            <p:nvPr/>
          </p:nvPicPr>
          <p:blipFill>
            <a:blip r:embed="rId6"/>
            <a:stretch>
              <a:fillRect/>
            </a:stretch>
          </p:blipFill>
          <p:spPr>
            <a:xfrm>
              <a:off x="2453603" y="6184289"/>
              <a:ext cx="771525" cy="257175"/>
            </a:xfrm>
            <a:prstGeom prst="rect">
              <a:avLst/>
            </a:prstGeom>
          </p:spPr>
        </p:pic>
        <p:pic>
          <p:nvPicPr>
            <p:cNvPr id="20" name="図 19">
              <a:extLst>
                <a:ext uri="{FF2B5EF4-FFF2-40B4-BE49-F238E27FC236}">
                  <a16:creationId xmlns:a16="http://schemas.microsoft.com/office/drawing/2014/main" id="{0EFFE1D7-C286-F464-133D-78B30333DDB9}"/>
                </a:ext>
              </a:extLst>
            </p:cNvPr>
            <p:cNvPicPr>
              <a:picLocks noChangeAspect="1"/>
            </p:cNvPicPr>
            <p:nvPr/>
          </p:nvPicPr>
          <p:blipFill>
            <a:blip r:embed="rId7"/>
            <a:stretch>
              <a:fillRect/>
            </a:stretch>
          </p:blipFill>
          <p:spPr>
            <a:xfrm>
              <a:off x="3404454" y="6177622"/>
              <a:ext cx="1752600" cy="304800"/>
            </a:xfrm>
            <a:prstGeom prst="rect">
              <a:avLst/>
            </a:prstGeom>
          </p:spPr>
        </p:pic>
        <p:sp>
          <p:nvSpPr>
            <p:cNvPr id="21" name="正方形/長方形 20">
              <a:extLst>
                <a:ext uri="{FF2B5EF4-FFF2-40B4-BE49-F238E27FC236}">
                  <a16:creationId xmlns:a16="http://schemas.microsoft.com/office/drawing/2014/main" id="{7B7998BF-4597-A3A3-EA8F-CE7019C9607A}"/>
                </a:ext>
              </a:extLst>
            </p:cNvPr>
            <p:cNvSpPr/>
            <p:nvPr/>
          </p:nvSpPr>
          <p:spPr>
            <a:xfrm>
              <a:off x="2274277" y="6049108"/>
              <a:ext cx="2882777" cy="5275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テキスト ボックス 22">
            <a:extLst>
              <a:ext uri="{FF2B5EF4-FFF2-40B4-BE49-F238E27FC236}">
                <a16:creationId xmlns:a16="http://schemas.microsoft.com/office/drawing/2014/main" id="{BE7E8DAB-1F95-77EC-42D1-42794F45D7C6}"/>
              </a:ext>
            </a:extLst>
          </p:cNvPr>
          <p:cNvSpPr txBox="1"/>
          <p:nvPr/>
        </p:nvSpPr>
        <p:spPr>
          <a:xfrm>
            <a:off x="626213" y="2439662"/>
            <a:ext cx="2039815" cy="369332"/>
          </a:xfrm>
          <a:prstGeom prst="rect">
            <a:avLst/>
          </a:prstGeom>
          <a:noFill/>
        </p:spPr>
        <p:txBody>
          <a:bodyPr wrap="square" rtlCol="0">
            <a:spAutoFit/>
          </a:bodyPr>
          <a:lstStyle/>
          <a:p>
            <a:r>
              <a:rPr kumimoji="1" lang="en-US" altLang="ja-JP" dirty="0"/>
              <a:t>Classic(Reg.1)</a:t>
            </a:r>
            <a:endParaRPr kumimoji="1" lang="ja-JP" altLang="en-US" dirty="0"/>
          </a:p>
        </p:txBody>
      </p:sp>
      <p:sp>
        <p:nvSpPr>
          <p:cNvPr id="24" name="テキスト ボックス 23">
            <a:extLst>
              <a:ext uri="{FF2B5EF4-FFF2-40B4-BE49-F238E27FC236}">
                <a16:creationId xmlns:a16="http://schemas.microsoft.com/office/drawing/2014/main" id="{BCAB311B-76EA-FB40-920F-6EB0FA8DDE5A}"/>
              </a:ext>
            </a:extLst>
          </p:cNvPr>
          <p:cNvSpPr txBox="1"/>
          <p:nvPr/>
        </p:nvSpPr>
        <p:spPr>
          <a:xfrm>
            <a:off x="4119687" y="2469984"/>
            <a:ext cx="2039815" cy="369332"/>
          </a:xfrm>
          <a:prstGeom prst="rect">
            <a:avLst/>
          </a:prstGeom>
          <a:noFill/>
        </p:spPr>
        <p:txBody>
          <a:bodyPr wrap="square" rtlCol="0">
            <a:spAutoFit/>
          </a:bodyPr>
          <a:lstStyle/>
          <a:p>
            <a:r>
              <a:rPr lang="en-US" altLang="ja-JP" dirty="0"/>
              <a:t>Sprint</a:t>
            </a:r>
            <a:r>
              <a:rPr kumimoji="1" lang="en-US" altLang="ja-JP" dirty="0"/>
              <a:t>(Reg.1)</a:t>
            </a:r>
            <a:endParaRPr kumimoji="1" lang="ja-JP" altLang="en-US" dirty="0"/>
          </a:p>
        </p:txBody>
      </p:sp>
      <p:sp>
        <p:nvSpPr>
          <p:cNvPr id="25" name="テキスト ボックス 24">
            <a:extLst>
              <a:ext uri="{FF2B5EF4-FFF2-40B4-BE49-F238E27FC236}">
                <a16:creationId xmlns:a16="http://schemas.microsoft.com/office/drawing/2014/main" id="{E63FD9BB-15D7-6ABD-D9AA-02C90C6CDC92}"/>
              </a:ext>
            </a:extLst>
          </p:cNvPr>
          <p:cNvSpPr txBox="1"/>
          <p:nvPr/>
        </p:nvSpPr>
        <p:spPr>
          <a:xfrm>
            <a:off x="7522950" y="2469984"/>
            <a:ext cx="2039815" cy="369332"/>
          </a:xfrm>
          <a:prstGeom prst="rect">
            <a:avLst/>
          </a:prstGeom>
          <a:noFill/>
        </p:spPr>
        <p:txBody>
          <a:bodyPr wrap="square" rtlCol="0">
            <a:spAutoFit/>
          </a:bodyPr>
          <a:lstStyle/>
          <a:p>
            <a:r>
              <a:rPr kumimoji="1" lang="en-US" altLang="ja-JP" dirty="0"/>
              <a:t>Fox-O(Reg.1)</a:t>
            </a:r>
            <a:endParaRPr kumimoji="1" lang="ja-JP" altLang="en-US" dirty="0"/>
          </a:p>
        </p:txBody>
      </p:sp>
      <p:sp>
        <p:nvSpPr>
          <p:cNvPr id="26" name="テキスト ボックス 25">
            <a:extLst>
              <a:ext uri="{FF2B5EF4-FFF2-40B4-BE49-F238E27FC236}">
                <a16:creationId xmlns:a16="http://schemas.microsoft.com/office/drawing/2014/main" id="{6807A75A-AECB-427D-23E1-E8ADDC8FF76B}"/>
              </a:ext>
            </a:extLst>
          </p:cNvPr>
          <p:cNvSpPr txBox="1"/>
          <p:nvPr/>
        </p:nvSpPr>
        <p:spPr>
          <a:xfrm>
            <a:off x="7515618" y="3446629"/>
            <a:ext cx="2039815" cy="369332"/>
          </a:xfrm>
          <a:prstGeom prst="rect">
            <a:avLst/>
          </a:prstGeom>
          <a:noFill/>
        </p:spPr>
        <p:txBody>
          <a:bodyPr wrap="square" rtlCol="0">
            <a:spAutoFit/>
          </a:bodyPr>
          <a:lstStyle/>
          <a:p>
            <a:r>
              <a:rPr kumimoji="1" lang="en-US" altLang="ja-JP" dirty="0"/>
              <a:t>Fox-O(Reg.2)</a:t>
            </a:r>
            <a:endParaRPr kumimoji="1" lang="ja-JP" altLang="en-US" dirty="0"/>
          </a:p>
        </p:txBody>
      </p:sp>
      <p:sp>
        <p:nvSpPr>
          <p:cNvPr id="27" name="テキスト ボックス 26">
            <a:extLst>
              <a:ext uri="{FF2B5EF4-FFF2-40B4-BE49-F238E27FC236}">
                <a16:creationId xmlns:a16="http://schemas.microsoft.com/office/drawing/2014/main" id="{AE189B89-069A-3545-ABC0-AAE235F35296}"/>
              </a:ext>
            </a:extLst>
          </p:cNvPr>
          <p:cNvSpPr txBox="1"/>
          <p:nvPr/>
        </p:nvSpPr>
        <p:spPr>
          <a:xfrm>
            <a:off x="365760" y="4466497"/>
            <a:ext cx="11276204" cy="2585323"/>
          </a:xfrm>
          <a:prstGeom prst="rect">
            <a:avLst/>
          </a:prstGeom>
          <a:noFill/>
        </p:spPr>
        <p:txBody>
          <a:bodyPr wrap="square" rtlCol="0">
            <a:spAutoFit/>
          </a:bodyPr>
          <a:lstStyle/>
          <a:p>
            <a:r>
              <a:rPr kumimoji="1" lang="ja-JP" altLang="en-US" dirty="0"/>
              <a:t>　</a:t>
            </a:r>
            <a:r>
              <a:rPr kumimoji="1" lang="en-US" altLang="ja-JP" dirty="0"/>
              <a:t>Fox-O</a:t>
            </a:r>
            <a:r>
              <a:rPr lang="ja-JP" altLang="en-US" dirty="0"/>
              <a:t>規定</a:t>
            </a:r>
            <a:r>
              <a:rPr kumimoji="1" lang="ja-JP" altLang="en-US" dirty="0"/>
              <a:t>では</a:t>
            </a:r>
            <a:r>
              <a:rPr kumimoji="1" lang="en-US" altLang="ja-JP" dirty="0"/>
              <a:t>TX</a:t>
            </a:r>
            <a:r>
              <a:rPr kumimoji="1" lang="ja-JP" altLang="en-US" dirty="0"/>
              <a:t>識別情報を排除している。</a:t>
            </a:r>
            <a:r>
              <a:rPr kumimoji="1" lang="en-US" altLang="ja-JP" dirty="0"/>
              <a:t>Reg.2</a:t>
            </a:r>
            <a:r>
              <a:rPr kumimoji="1" lang="ja-JP" altLang="en-US" dirty="0"/>
              <a:t>では</a:t>
            </a:r>
            <a:r>
              <a:rPr kumimoji="1" lang="en-US" altLang="ja-JP" dirty="0"/>
              <a:t>FCC</a:t>
            </a:r>
            <a:r>
              <a:rPr kumimoji="1" lang="ja-JP" altLang="en-US" dirty="0"/>
              <a:t>では許容されているのか、さらに</a:t>
            </a:r>
            <a:r>
              <a:rPr kumimoji="1" lang="en-US" altLang="ja-JP" dirty="0"/>
              <a:t>Continuous</a:t>
            </a:r>
            <a:r>
              <a:rPr kumimoji="1" lang="ja-JP" altLang="en-US" dirty="0"/>
              <a:t>（無変調キャリア出っ放し）規定である。</a:t>
            </a:r>
            <a:r>
              <a:rPr kumimoji="1" lang="en-US" altLang="ja-JP" dirty="0"/>
              <a:t> TX</a:t>
            </a:r>
            <a:r>
              <a:rPr kumimoji="1" lang="ja-JP" altLang="en-US" dirty="0"/>
              <a:t>識別情報がない場合は、遠方で信号を受信してもターゲット</a:t>
            </a:r>
            <a:r>
              <a:rPr kumimoji="1" lang="en-US" altLang="ja-JP" dirty="0"/>
              <a:t>TX</a:t>
            </a:r>
            <a:r>
              <a:rPr kumimoji="1" lang="ja-JP" altLang="en-US" dirty="0"/>
              <a:t>かどうかはわからず、</a:t>
            </a:r>
            <a:r>
              <a:rPr lang="ja-JP" altLang="en-US" dirty="0"/>
              <a:t>ターゲット</a:t>
            </a:r>
            <a:r>
              <a:rPr lang="en-US" altLang="ja-JP" dirty="0"/>
              <a:t>TX</a:t>
            </a:r>
            <a:r>
              <a:rPr lang="ja-JP" altLang="en-US" dirty="0"/>
              <a:t>信号が強い円中心近傍に到達することが必須である。複数信号を受信できた場合はなおさらである。</a:t>
            </a:r>
            <a:endParaRPr lang="en-US" altLang="ja-JP" dirty="0"/>
          </a:p>
          <a:p>
            <a:r>
              <a:rPr lang="ja-JP" altLang="en-US" dirty="0"/>
              <a:t>　つまり、</a:t>
            </a:r>
            <a:r>
              <a:rPr lang="ja-JP" altLang="en-US" b="1" dirty="0"/>
              <a:t>規定であえて</a:t>
            </a:r>
            <a:r>
              <a:rPr lang="en-US" altLang="ja-JP" b="1" dirty="0"/>
              <a:t>TX</a:t>
            </a:r>
            <a:r>
              <a:rPr lang="ja-JP" altLang="en-US" b="1" dirty="0"/>
              <a:t>識別情報を排除しているのは、</a:t>
            </a:r>
            <a:r>
              <a:rPr kumimoji="1" lang="en-US" altLang="ja-JP" b="1" dirty="0"/>
              <a:t>AND</a:t>
            </a:r>
            <a:r>
              <a:rPr kumimoji="1" lang="ja-JP" altLang="en-US" b="1" dirty="0"/>
              <a:t> （</a:t>
            </a:r>
            <a:r>
              <a:rPr kumimoji="1" lang="en-US" altLang="ja-JP" b="1" dirty="0"/>
              <a:t>OL</a:t>
            </a:r>
            <a:r>
              <a:rPr kumimoji="1" lang="ja-JP" altLang="en-US" b="1" dirty="0"/>
              <a:t>技術と</a:t>
            </a:r>
            <a:r>
              <a:rPr kumimoji="1" lang="en-US" altLang="ja-JP" b="1" dirty="0"/>
              <a:t>ARDF</a:t>
            </a:r>
            <a:r>
              <a:rPr kumimoji="1" lang="ja-JP" altLang="en-US" b="1" dirty="0"/>
              <a:t>技術両方が必要）</a:t>
            </a:r>
            <a:r>
              <a:rPr kumimoji="1" lang="ja-JP" altLang="en-US" b="1"/>
              <a:t>の実現という狙い</a:t>
            </a:r>
            <a:r>
              <a:rPr kumimoji="1" lang="ja-JP" altLang="en-US" b="1" dirty="0"/>
              <a:t>を秘めているのではないかと思われる</a:t>
            </a:r>
            <a:r>
              <a:rPr kumimoji="1" lang="ja-JP" altLang="en-US" dirty="0"/>
              <a:t>。ただ、規定では</a:t>
            </a:r>
            <a:r>
              <a:rPr lang="en-US" altLang="ja-JP" dirty="0"/>
              <a:t>TX</a:t>
            </a:r>
            <a:r>
              <a:rPr lang="ja-JP" altLang="en-US" dirty="0"/>
              <a:t>を識別できてはいけないとまでは書かれていないので、モールスコードや速度、周波数を変え、その対応関係をスタート前に告知するという現状の</a:t>
            </a:r>
            <a:r>
              <a:rPr lang="en-US" altLang="ja-JP" dirty="0"/>
              <a:t>OR</a:t>
            </a:r>
            <a:r>
              <a:rPr lang="ja-JP" altLang="en-US" dirty="0"/>
              <a:t>型大会を否定するものではない。</a:t>
            </a:r>
            <a:endParaRPr kumimoji="1" lang="en-US" altLang="ja-JP" dirty="0"/>
          </a:p>
          <a:p>
            <a:r>
              <a:rPr lang="ja-JP" altLang="en-US" dirty="0"/>
              <a:t>　</a:t>
            </a:r>
            <a:endParaRPr kumimoji="1" lang="ja-JP" altLang="en-US" dirty="0"/>
          </a:p>
        </p:txBody>
      </p:sp>
    </p:spTree>
    <p:extLst>
      <p:ext uri="{BB962C8B-B14F-4D97-AF65-F5344CB8AC3E}">
        <p14:creationId xmlns:p14="http://schemas.microsoft.com/office/powerpoint/2010/main" val="17029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050D19-2952-9DF0-AE94-A90FE5ED4ED7}"/>
              </a:ext>
            </a:extLst>
          </p:cNvPr>
          <p:cNvSpPr>
            <a:spLocks noGrp="1"/>
          </p:cNvSpPr>
          <p:nvPr>
            <p:ph type="title"/>
          </p:nvPr>
        </p:nvSpPr>
        <p:spPr/>
        <p:txBody>
          <a:bodyPr/>
          <a:lstStyle/>
          <a:p>
            <a:r>
              <a:rPr kumimoji="1" lang="ja-JP" altLang="en-US" dirty="0"/>
              <a:t>１．背景と目的</a:t>
            </a:r>
          </a:p>
        </p:txBody>
      </p:sp>
      <p:sp>
        <p:nvSpPr>
          <p:cNvPr id="4" name="コンテンツ プレースホルダー 3">
            <a:extLst>
              <a:ext uri="{FF2B5EF4-FFF2-40B4-BE49-F238E27FC236}">
                <a16:creationId xmlns:a16="http://schemas.microsoft.com/office/drawing/2014/main" id="{99249FAC-39ED-0640-5111-C5B4EE0D1440}"/>
              </a:ext>
            </a:extLst>
          </p:cNvPr>
          <p:cNvSpPr>
            <a:spLocks noGrp="1"/>
          </p:cNvSpPr>
          <p:nvPr>
            <p:ph idx="1"/>
          </p:nvPr>
        </p:nvSpPr>
        <p:spPr/>
        <p:txBody>
          <a:bodyPr>
            <a:normAutofit/>
          </a:bodyPr>
          <a:lstStyle/>
          <a:p>
            <a:pPr marL="0" indent="0">
              <a:buNone/>
            </a:pPr>
            <a:r>
              <a:rPr lang="ja-JP" altLang="en-US" sz="2600" dirty="0"/>
              <a:t>　</a:t>
            </a:r>
            <a:r>
              <a:rPr lang="en-US" altLang="ja-JP" sz="2600" dirty="0" err="1"/>
              <a:t>FoxOring</a:t>
            </a:r>
            <a:r>
              <a:rPr lang="ja-JP" altLang="en-US" sz="2600" dirty="0"/>
              <a:t>（</a:t>
            </a:r>
            <a:r>
              <a:rPr lang="en-US" altLang="ja-JP" sz="2600" dirty="0"/>
              <a:t>Fox-O)</a:t>
            </a:r>
            <a:r>
              <a:rPr lang="ja-JP" altLang="en-US" sz="2600" dirty="0"/>
              <a:t>ルールが制定されて１０年あまり経過しているが、いまだアバウトな部分もあり、運用もまちまちであることから、試行錯誤も含み、面白いゲームに育てていくためのフェーズであると言わざるを得ない。</a:t>
            </a:r>
            <a:endParaRPr lang="en-US" altLang="ja-JP" sz="2600" dirty="0"/>
          </a:p>
          <a:p>
            <a:pPr marL="0" indent="0">
              <a:buNone/>
            </a:pPr>
            <a:r>
              <a:rPr lang="ja-JP" altLang="en-US" sz="2600" dirty="0"/>
              <a:t>　そこで、原点に返り、そもそも</a:t>
            </a:r>
            <a:r>
              <a:rPr lang="en-US" altLang="ja-JP" sz="2600" dirty="0"/>
              <a:t>Fox-O</a:t>
            </a:r>
            <a:r>
              <a:rPr lang="ja-JP" altLang="en-US" sz="2600" dirty="0"/>
              <a:t>とはどんな競技をめざしていたのかを、公開されている資料を基に考えてみたい。残念ながらそれらの資料群はルールという結果文書が中心で、その背景や議論経過は無に等しいので、そこは推定をしていく。</a:t>
            </a:r>
            <a:endParaRPr lang="en-US" altLang="ja-JP" sz="2600" dirty="0"/>
          </a:p>
          <a:p>
            <a:pPr marL="0" indent="0">
              <a:buNone/>
            </a:pPr>
            <a:r>
              <a:rPr lang="ja-JP" altLang="en-US" sz="2600" dirty="0"/>
              <a:t>　参考としたのは</a:t>
            </a:r>
            <a:r>
              <a:rPr lang="en-US" altLang="ja-JP" sz="2600" dirty="0"/>
              <a:t>IARU</a:t>
            </a:r>
            <a:r>
              <a:rPr lang="ja-JP" altLang="en-US" sz="2600" dirty="0"/>
              <a:t> </a:t>
            </a:r>
            <a:r>
              <a:rPr lang="en-US" altLang="ja-JP" sz="2600" dirty="0"/>
              <a:t>Region</a:t>
            </a:r>
            <a:r>
              <a:rPr lang="ja-JP" altLang="en-US" sz="2600" dirty="0"/>
              <a:t>１と２の</a:t>
            </a:r>
            <a:r>
              <a:rPr lang="en-US" altLang="ja-JP" sz="2600" dirty="0"/>
              <a:t>ARDF</a:t>
            </a:r>
            <a:r>
              <a:rPr lang="ja-JP" altLang="en-US" sz="2600" dirty="0"/>
              <a:t> </a:t>
            </a:r>
            <a:r>
              <a:rPr lang="en-US" altLang="ja-JP" sz="2600" dirty="0"/>
              <a:t>WG</a:t>
            </a:r>
            <a:r>
              <a:rPr lang="ja-JP" altLang="en-US" sz="2600" dirty="0"/>
              <a:t>などの資料である。（混乱を避けるため</a:t>
            </a:r>
            <a:r>
              <a:rPr lang="en-US" altLang="ja-JP" sz="2600" dirty="0"/>
              <a:t>JARL</a:t>
            </a:r>
            <a:r>
              <a:rPr lang="ja-JP" altLang="en-US" sz="2600" dirty="0"/>
              <a:t>規定には触れていない）</a:t>
            </a:r>
          </a:p>
        </p:txBody>
      </p:sp>
      <p:sp>
        <p:nvSpPr>
          <p:cNvPr id="3" name="スライド番号プレースホルダー 2">
            <a:extLst>
              <a:ext uri="{FF2B5EF4-FFF2-40B4-BE49-F238E27FC236}">
                <a16:creationId xmlns:a16="http://schemas.microsoft.com/office/drawing/2014/main" id="{266F4F2A-A533-C826-DF91-6EB58948F24F}"/>
              </a:ext>
            </a:extLst>
          </p:cNvPr>
          <p:cNvSpPr>
            <a:spLocks noGrp="1"/>
          </p:cNvSpPr>
          <p:nvPr>
            <p:ph type="sldNum" sz="quarter" idx="12"/>
          </p:nvPr>
        </p:nvSpPr>
        <p:spPr/>
        <p:txBody>
          <a:bodyPr/>
          <a:lstStyle/>
          <a:p>
            <a:fld id="{32D040F5-9399-49BA-B8FD-F9B89D165C0C}" type="slidenum">
              <a:rPr kumimoji="1" lang="ja-JP" altLang="en-US" smtClean="0"/>
              <a:t>2</a:t>
            </a:fld>
            <a:endParaRPr kumimoji="1" lang="ja-JP" altLang="en-US"/>
          </a:p>
        </p:txBody>
      </p:sp>
    </p:spTree>
    <p:extLst>
      <p:ext uri="{BB962C8B-B14F-4D97-AF65-F5344CB8AC3E}">
        <p14:creationId xmlns:p14="http://schemas.microsoft.com/office/powerpoint/2010/main" val="362191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81B4D5-3A93-B7CA-3500-AF946CE7320F}"/>
              </a:ext>
            </a:extLst>
          </p:cNvPr>
          <p:cNvSpPr>
            <a:spLocks noGrp="1"/>
          </p:cNvSpPr>
          <p:nvPr>
            <p:ph type="title"/>
          </p:nvPr>
        </p:nvSpPr>
        <p:spPr/>
        <p:txBody>
          <a:bodyPr/>
          <a:lstStyle/>
          <a:p>
            <a:r>
              <a:rPr kumimoji="1" lang="ja-JP" altLang="en-US" dirty="0"/>
              <a:t>２．結論</a:t>
            </a:r>
          </a:p>
        </p:txBody>
      </p:sp>
      <p:sp>
        <p:nvSpPr>
          <p:cNvPr id="3" name="コンテンツ プレースホルダー 2">
            <a:extLst>
              <a:ext uri="{FF2B5EF4-FFF2-40B4-BE49-F238E27FC236}">
                <a16:creationId xmlns:a16="http://schemas.microsoft.com/office/drawing/2014/main" id="{E1AEF6EB-8653-E538-2E54-57598B8B649B}"/>
              </a:ext>
            </a:extLst>
          </p:cNvPr>
          <p:cNvSpPr>
            <a:spLocks noGrp="1"/>
          </p:cNvSpPr>
          <p:nvPr>
            <p:ph idx="1"/>
          </p:nvPr>
        </p:nvSpPr>
        <p:spPr>
          <a:xfrm>
            <a:off x="365760" y="1181686"/>
            <a:ext cx="11422966" cy="5174664"/>
          </a:xfrm>
        </p:spPr>
        <p:txBody>
          <a:bodyPr>
            <a:normAutofit/>
          </a:bodyPr>
          <a:lstStyle/>
          <a:p>
            <a:r>
              <a:rPr kumimoji="1" lang="en-US" altLang="ja-JP" sz="2600" dirty="0"/>
              <a:t>Classic</a:t>
            </a:r>
            <a:r>
              <a:rPr kumimoji="1" lang="ja-JP" altLang="en-US" sz="2600" dirty="0"/>
              <a:t>競技で使われている受信機に限定した場合でも、</a:t>
            </a:r>
            <a:r>
              <a:rPr kumimoji="1" lang="en-US" altLang="ja-JP" sz="2600" dirty="0"/>
              <a:t>30m/250m</a:t>
            </a:r>
            <a:r>
              <a:rPr kumimoji="1" lang="ja-JP" altLang="en-US" sz="2600" dirty="0"/>
              <a:t>規定両方を安定的に満足することは困難である。</a:t>
            </a:r>
            <a:endParaRPr kumimoji="1" lang="en-US" altLang="ja-JP" sz="2600" dirty="0"/>
          </a:p>
          <a:p>
            <a:r>
              <a:rPr lang="ja-JP" altLang="en-US" sz="2600" dirty="0"/>
              <a:t>送信機</a:t>
            </a:r>
            <a:r>
              <a:rPr lang="en-US" altLang="ja-JP" sz="2600" dirty="0"/>
              <a:t>(</a:t>
            </a:r>
            <a:r>
              <a:rPr lang="ja-JP" altLang="en-US" sz="2600" dirty="0"/>
              <a:t>アンテナ含む）はデファクトスタンダード化しつつあり、それをレファレンスとして</a:t>
            </a:r>
            <a:r>
              <a:rPr lang="en-US" altLang="ja-JP" sz="2600" dirty="0"/>
              <a:t>TX</a:t>
            </a:r>
            <a:r>
              <a:rPr lang="ja-JP" altLang="en-US" sz="2600" dirty="0"/>
              <a:t>を製作・調整する方法もある。</a:t>
            </a:r>
            <a:endParaRPr kumimoji="1" lang="en-US" altLang="ja-JP" sz="2600" dirty="0"/>
          </a:p>
          <a:p>
            <a:r>
              <a:rPr lang="ja-JP" altLang="en-US" sz="2600" dirty="0"/>
              <a:t>規定上は、複数</a:t>
            </a:r>
            <a:r>
              <a:rPr lang="en-US" altLang="ja-JP" sz="2600" dirty="0"/>
              <a:t>TX</a:t>
            </a:r>
            <a:r>
              <a:rPr lang="ja-JP" altLang="en-US" sz="2600" dirty="0"/>
              <a:t>を受信できるケースがあることは想定内である。</a:t>
            </a:r>
            <a:endParaRPr lang="en-US" altLang="ja-JP" sz="2600" dirty="0"/>
          </a:p>
          <a:p>
            <a:r>
              <a:rPr lang="en-US" altLang="ja-JP" sz="2600" dirty="0"/>
              <a:t>Fox-O</a:t>
            </a:r>
            <a:r>
              <a:rPr lang="ja-JP" altLang="en-US" sz="2600" dirty="0"/>
              <a:t>は「</a:t>
            </a:r>
            <a:r>
              <a:rPr lang="en-US" altLang="ja-JP" sz="2600" dirty="0"/>
              <a:t>OL</a:t>
            </a:r>
            <a:r>
              <a:rPr lang="ja-JP" altLang="en-US" sz="2600" dirty="0"/>
              <a:t>技術」＋「</a:t>
            </a:r>
            <a:r>
              <a:rPr lang="en-US" altLang="ja-JP" sz="2600" dirty="0"/>
              <a:t>ARDF</a:t>
            </a:r>
            <a:r>
              <a:rPr lang="ja-JP" altLang="en-US" sz="2600" dirty="0"/>
              <a:t>技術」と言われるが、現状の大会はどちらか一方の技術があれば</a:t>
            </a:r>
            <a:r>
              <a:rPr lang="en-US" altLang="ja-JP" sz="2600" dirty="0"/>
              <a:t>TX</a:t>
            </a:r>
            <a:r>
              <a:rPr lang="ja-JP" altLang="en-US" sz="2600" dirty="0"/>
              <a:t>に到達可能になっている。</a:t>
            </a:r>
            <a:endParaRPr lang="en-US" altLang="ja-JP" sz="2600" dirty="0"/>
          </a:p>
          <a:p>
            <a:r>
              <a:rPr lang="en-US" altLang="ja-JP" sz="2600" dirty="0"/>
              <a:t>Classic</a:t>
            </a:r>
            <a:r>
              <a:rPr lang="ja-JP" altLang="en-US" sz="2600" dirty="0"/>
              <a:t>や</a:t>
            </a:r>
            <a:r>
              <a:rPr lang="en-US" altLang="ja-JP" sz="2600" dirty="0"/>
              <a:t>Sprint</a:t>
            </a:r>
            <a:r>
              <a:rPr lang="ja-JP" altLang="en-US" sz="2600" dirty="0"/>
              <a:t>と異なり、</a:t>
            </a:r>
            <a:r>
              <a:rPr lang="en-US" altLang="ja-JP" sz="2600" dirty="0"/>
              <a:t>Fox-O</a:t>
            </a:r>
            <a:r>
              <a:rPr lang="ja-JP" altLang="en-US" sz="2600" dirty="0"/>
              <a:t>の規定では</a:t>
            </a:r>
            <a:r>
              <a:rPr lang="en-US" altLang="ja-JP" sz="2600" dirty="0"/>
              <a:t>TX</a:t>
            </a:r>
            <a:r>
              <a:rPr lang="ja-JP" altLang="en-US" sz="2600" dirty="0"/>
              <a:t>識別ができることを必須としていない。</a:t>
            </a:r>
            <a:r>
              <a:rPr lang="en-US" altLang="ja-JP" sz="2600" dirty="0"/>
              <a:t> TX</a:t>
            </a:r>
            <a:r>
              <a:rPr lang="ja-JP" altLang="en-US" sz="2600" dirty="0"/>
              <a:t>識別できない場合は、遠方で受信できたとしても地図上の円中心近傍に到達する必要があるため、</a:t>
            </a:r>
            <a:br>
              <a:rPr lang="en-US" altLang="ja-JP" sz="2600" dirty="0"/>
            </a:br>
            <a:r>
              <a:rPr lang="ja-JP" altLang="en-US" sz="2600" dirty="0"/>
              <a:t>「</a:t>
            </a:r>
            <a:r>
              <a:rPr lang="en-US" altLang="ja-JP" sz="2600" dirty="0"/>
              <a:t>OL</a:t>
            </a:r>
            <a:r>
              <a:rPr lang="ja-JP" altLang="en-US" sz="2600" dirty="0"/>
              <a:t>技術」「</a:t>
            </a:r>
            <a:r>
              <a:rPr lang="en-US" altLang="ja-JP" sz="2600" dirty="0"/>
              <a:t>ARDF</a:t>
            </a:r>
            <a:r>
              <a:rPr lang="ja-JP" altLang="en-US" sz="2600" dirty="0"/>
              <a:t>技術」両方が必要となる競技となる。</a:t>
            </a:r>
            <a:br>
              <a:rPr lang="en-US" altLang="ja-JP" sz="2600" dirty="0"/>
            </a:br>
            <a:r>
              <a:rPr lang="ja-JP" altLang="en-US" sz="2600" dirty="0"/>
              <a:t>これが</a:t>
            </a:r>
            <a:r>
              <a:rPr lang="en-US" altLang="ja-JP" sz="2600" dirty="0"/>
              <a:t>Fox-O</a:t>
            </a:r>
            <a:r>
              <a:rPr lang="ja-JP" altLang="en-US" sz="2600" dirty="0"/>
              <a:t>規定作成者の狙いだったのではないかと思われる。</a:t>
            </a:r>
            <a:endParaRPr lang="en-US" altLang="ja-JP" sz="2600" dirty="0"/>
          </a:p>
          <a:p>
            <a:endParaRPr kumimoji="1" lang="ja-JP" altLang="en-US" sz="2600" dirty="0"/>
          </a:p>
        </p:txBody>
      </p:sp>
      <p:sp>
        <p:nvSpPr>
          <p:cNvPr id="4" name="スライド番号プレースホルダー 3">
            <a:extLst>
              <a:ext uri="{FF2B5EF4-FFF2-40B4-BE49-F238E27FC236}">
                <a16:creationId xmlns:a16="http://schemas.microsoft.com/office/drawing/2014/main" id="{B5177E58-B726-0467-9C55-D9562C0F5343}"/>
              </a:ext>
            </a:extLst>
          </p:cNvPr>
          <p:cNvSpPr>
            <a:spLocks noGrp="1"/>
          </p:cNvSpPr>
          <p:nvPr>
            <p:ph type="sldNum" sz="quarter" idx="12"/>
          </p:nvPr>
        </p:nvSpPr>
        <p:spPr/>
        <p:txBody>
          <a:bodyPr/>
          <a:lstStyle/>
          <a:p>
            <a:fld id="{32D040F5-9399-49BA-B8FD-F9B89D165C0C}" type="slidenum">
              <a:rPr kumimoji="1" lang="ja-JP" altLang="en-US" smtClean="0"/>
              <a:t>3</a:t>
            </a:fld>
            <a:endParaRPr kumimoji="1" lang="ja-JP" altLang="en-US"/>
          </a:p>
        </p:txBody>
      </p:sp>
    </p:spTree>
    <p:extLst>
      <p:ext uri="{BB962C8B-B14F-4D97-AF65-F5344CB8AC3E}">
        <p14:creationId xmlns:p14="http://schemas.microsoft.com/office/powerpoint/2010/main" val="237944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CE562A-7DE8-D1CF-499F-FE58F52CDFF6}"/>
              </a:ext>
            </a:extLst>
          </p:cNvPr>
          <p:cNvSpPr>
            <a:spLocks noGrp="1"/>
          </p:cNvSpPr>
          <p:nvPr>
            <p:ph type="title"/>
          </p:nvPr>
        </p:nvSpPr>
        <p:spPr/>
        <p:txBody>
          <a:bodyPr/>
          <a:lstStyle/>
          <a:p>
            <a:r>
              <a:rPr kumimoji="1" lang="ja-JP" altLang="en-US" dirty="0"/>
              <a:t>３．信号強度の問題</a:t>
            </a:r>
          </a:p>
        </p:txBody>
      </p:sp>
      <p:sp>
        <p:nvSpPr>
          <p:cNvPr id="3" name="コンテンツ プレースホルダー 2">
            <a:extLst>
              <a:ext uri="{FF2B5EF4-FFF2-40B4-BE49-F238E27FC236}">
                <a16:creationId xmlns:a16="http://schemas.microsoft.com/office/drawing/2014/main" id="{D7FCD2CC-2A05-9B42-2B18-D286BC45E6C0}"/>
              </a:ext>
            </a:extLst>
          </p:cNvPr>
          <p:cNvSpPr>
            <a:spLocks noGrp="1"/>
          </p:cNvSpPr>
          <p:nvPr>
            <p:ph idx="1"/>
          </p:nvPr>
        </p:nvSpPr>
        <p:spPr/>
        <p:txBody>
          <a:bodyPr>
            <a:normAutofit fontScale="92500" lnSpcReduction="10000"/>
          </a:bodyPr>
          <a:lstStyle/>
          <a:p>
            <a:pPr marL="0" indent="0">
              <a:buNone/>
            </a:pPr>
            <a:r>
              <a:rPr kumimoji="1" lang="ja-JP" altLang="en-US" dirty="0"/>
              <a:t>３－１ 規定上での仕様問題</a:t>
            </a:r>
            <a:endParaRPr kumimoji="1" lang="en-US" altLang="ja-JP" dirty="0"/>
          </a:p>
          <a:p>
            <a:pPr marL="0" indent="0">
              <a:buNone/>
            </a:pPr>
            <a:r>
              <a:rPr kumimoji="1" lang="ja-JP" altLang="en-US" dirty="0"/>
              <a:t>　</a:t>
            </a:r>
            <a:r>
              <a:rPr kumimoji="1" lang="en-US" altLang="ja-JP" dirty="0"/>
              <a:t>Fox-O</a:t>
            </a:r>
            <a:r>
              <a:rPr kumimoji="1" lang="ja-JP" altLang="en-US" dirty="0"/>
              <a:t>で最も悩ましいのは信号強度である。</a:t>
            </a:r>
            <a:r>
              <a:rPr kumimoji="1" lang="en-US" altLang="ja-JP" dirty="0"/>
              <a:t>Classic</a:t>
            </a:r>
            <a:r>
              <a:rPr kumimoji="1" lang="ja-JP" altLang="en-US" dirty="0"/>
              <a:t>競技ではもともと十分な送信パワーであるため、「今日は強い・弱い」ことはあっても競技に支障がないので問題はないが、</a:t>
            </a:r>
            <a:r>
              <a:rPr kumimoji="1" lang="en-US" altLang="ja-JP" dirty="0"/>
              <a:t>Fox-O</a:t>
            </a:r>
            <a:r>
              <a:rPr kumimoji="1" lang="ja-JP" altLang="en-US" dirty="0"/>
              <a:t>ではシビアである。</a:t>
            </a:r>
            <a:endParaRPr kumimoji="1" lang="en-US" altLang="ja-JP" dirty="0"/>
          </a:p>
          <a:p>
            <a:pPr marL="0" indent="0">
              <a:buNone/>
            </a:pPr>
            <a:r>
              <a:rPr lang="en-US" altLang="ja-JP" dirty="0"/>
              <a:t>Reg.1</a:t>
            </a:r>
            <a:r>
              <a:rPr kumimoji="1" lang="ja-JP" altLang="en-US" dirty="0"/>
              <a:t>規定では</a:t>
            </a:r>
            <a:endParaRPr kumimoji="1" lang="en-US" altLang="ja-JP" dirty="0"/>
          </a:p>
          <a:p>
            <a:pPr marL="0" indent="0">
              <a:buNone/>
            </a:pPr>
            <a:r>
              <a:rPr lang="ja-JP" altLang="en-US" dirty="0"/>
              <a:t>・</a:t>
            </a:r>
            <a:r>
              <a:rPr kumimoji="1" lang="ja-JP" altLang="en-US" dirty="0"/>
              <a:t>３０ｍ以内で明瞭に聞こえ、２５０ｍ以上で聞こえない。</a:t>
            </a:r>
            <a:endParaRPr kumimoji="1" lang="en-US" altLang="ja-JP" dirty="0"/>
          </a:p>
          <a:p>
            <a:pPr marL="0" indent="0">
              <a:buNone/>
            </a:pPr>
            <a:r>
              <a:rPr lang="ja-JP" altLang="en-US" dirty="0"/>
              <a:t>・送信出力１０ｍ</a:t>
            </a:r>
            <a:r>
              <a:rPr lang="en-US" altLang="ja-JP" dirty="0"/>
              <a:t>W</a:t>
            </a:r>
            <a:r>
              <a:rPr lang="ja-JP" altLang="en-US" dirty="0"/>
              <a:t>、アンテナ長約３０ｃｍ</a:t>
            </a:r>
            <a:endParaRPr lang="en-US" altLang="ja-JP" dirty="0"/>
          </a:p>
          <a:p>
            <a:pPr marL="0" indent="0">
              <a:buNone/>
            </a:pPr>
            <a:r>
              <a:rPr kumimoji="1" lang="ja-JP" altLang="en-US" dirty="0"/>
              <a:t>とあるが、アンテナ利得、放射効率、地上高などのパラメータが規定されていないと実際の電界強度は定まらず、さらに聞こえる聞こえないに関しては、受信機感度もパラメータとして入ってくる。</a:t>
            </a:r>
            <a:endParaRPr kumimoji="1" lang="en-US" altLang="ja-JP" dirty="0"/>
          </a:p>
          <a:p>
            <a:pPr marL="0" indent="0">
              <a:buNone/>
            </a:pPr>
            <a:r>
              <a:rPr lang="ja-JP" altLang="en-US" dirty="0"/>
              <a:t>　本来であれば、送信出力については、１００ｍ離れた場所での電界強度などの規定がベストであるが、アマチュアはまず所有していない校正された電界強度計が必要なことから、規定としては不適切とされたと思われる。</a:t>
            </a:r>
            <a:endParaRPr kumimoji="1" lang="ja-JP" altLang="en-US" dirty="0"/>
          </a:p>
        </p:txBody>
      </p:sp>
      <p:sp>
        <p:nvSpPr>
          <p:cNvPr id="4" name="スライド番号プレースホルダー 3">
            <a:extLst>
              <a:ext uri="{FF2B5EF4-FFF2-40B4-BE49-F238E27FC236}">
                <a16:creationId xmlns:a16="http://schemas.microsoft.com/office/drawing/2014/main" id="{C266746A-452A-13D7-1348-24792A831E37}"/>
              </a:ext>
            </a:extLst>
          </p:cNvPr>
          <p:cNvSpPr>
            <a:spLocks noGrp="1"/>
          </p:cNvSpPr>
          <p:nvPr>
            <p:ph type="sldNum" sz="quarter" idx="12"/>
          </p:nvPr>
        </p:nvSpPr>
        <p:spPr/>
        <p:txBody>
          <a:bodyPr/>
          <a:lstStyle/>
          <a:p>
            <a:fld id="{32D040F5-9399-49BA-B8FD-F9B89D165C0C}" type="slidenum">
              <a:rPr kumimoji="1" lang="ja-JP" altLang="en-US" smtClean="0"/>
              <a:t>4</a:t>
            </a:fld>
            <a:endParaRPr kumimoji="1" lang="ja-JP" altLang="en-US"/>
          </a:p>
        </p:txBody>
      </p:sp>
    </p:spTree>
    <p:extLst>
      <p:ext uri="{BB962C8B-B14F-4D97-AF65-F5344CB8AC3E}">
        <p14:creationId xmlns:p14="http://schemas.microsoft.com/office/powerpoint/2010/main" val="22823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736C5E7-6EB5-B2AE-120A-77334D95CB09}"/>
              </a:ext>
            </a:extLst>
          </p:cNvPr>
          <p:cNvSpPr>
            <a:spLocks noGrp="1"/>
          </p:cNvSpPr>
          <p:nvPr>
            <p:ph idx="1"/>
          </p:nvPr>
        </p:nvSpPr>
        <p:spPr/>
        <p:txBody>
          <a:bodyPr>
            <a:normAutofit fontScale="92500" lnSpcReduction="20000"/>
          </a:bodyPr>
          <a:lstStyle/>
          <a:p>
            <a:pPr marL="0" indent="0">
              <a:buNone/>
            </a:pPr>
            <a:r>
              <a:rPr kumimoji="1" lang="ja-JP" altLang="en-US" dirty="0"/>
              <a:t>　受信機（アンテナ含む）感度のばらつきも問題を難しくしている。ルールでは受信機感度を規定していないが、常識的に考えて、</a:t>
            </a:r>
            <a:r>
              <a:rPr kumimoji="1" lang="en-US" altLang="ja-JP" dirty="0"/>
              <a:t>80mClassic</a:t>
            </a:r>
            <a:r>
              <a:rPr kumimoji="1" lang="ja-JP" altLang="en-US" dirty="0"/>
              <a:t>で使用できる受信機全般と言える。受信機感度について大別すると、</a:t>
            </a:r>
            <a:endParaRPr kumimoji="1" lang="en-US" altLang="ja-JP" dirty="0"/>
          </a:p>
          <a:p>
            <a:pPr marL="0" indent="0">
              <a:buNone/>
            </a:pPr>
            <a:r>
              <a:rPr lang="ja-JP" altLang="en-US" dirty="0"/>
              <a:t>・低感度受信機　</a:t>
            </a:r>
            <a:r>
              <a:rPr lang="en-US" altLang="ja-JP" dirty="0"/>
              <a:t>PJ-80</a:t>
            </a:r>
            <a:r>
              <a:rPr lang="ja-JP" altLang="en-US" dirty="0"/>
              <a:t>とか</a:t>
            </a:r>
            <a:r>
              <a:rPr lang="en-US" altLang="ja-JP" dirty="0"/>
              <a:t>TR3500</a:t>
            </a:r>
            <a:r>
              <a:rPr lang="ja-JP" altLang="en-US" dirty="0"/>
              <a:t>など</a:t>
            </a:r>
            <a:endParaRPr lang="en-US" altLang="ja-JP" dirty="0"/>
          </a:p>
          <a:p>
            <a:pPr marL="0" indent="0">
              <a:buNone/>
            </a:pPr>
            <a:r>
              <a:rPr kumimoji="1" lang="ja-JP" altLang="en-US" dirty="0"/>
              <a:t>・中感度受信機　（</a:t>
            </a:r>
            <a:r>
              <a:rPr kumimoji="1" lang="en-US" altLang="ja-JP" dirty="0"/>
              <a:t>ARDF</a:t>
            </a:r>
            <a:r>
              <a:rPr kumimoji="1" lang="ja-JP" altLang="en-US" dirty="0"/>
              <a:t>で用いられる）比較的感度が高い受信機</a:t>
            </a:r>
            <a:endParaRPr kumimoji="1" lang="en-US" altLang="ja-JP" dirty="0"/>
          </a:p>
          <a:p>
            <a:pPr marL="0" indent="0">
              <a:buNone/>
            </a:pPr>
            <a:r>
              <a:rPr lang="ja-JP" altLang="en-US" dirty="0"/>
              <a:t>・高感度受信機　市販のアマチュア無線トランシーバーなど</a:t>
            </a:r>
            <a:endParaRPr lang="en-US" altLang="ja-JP" dirty="0"/>
          </a:p>
          <a:p>
            <a:pPr marL="0" indent="0">
              <a:buNone/>
            </a:pPr>
            <a:r>
              <a:rPr kumimoji="1" lang="ja-JP" altLang="en-US" dirty="0"/>
              <a:t>であり、低感度受信機でも３０ｍで聞こえ、中感度受信機でも２５０ｍ以上では聞こえないということになるが、これを満たすことは非常に難しい。送信出力をうまく調整できたとしても、調整後に天気が変わったり、周りが乾いたりすることでも変わってしまうからである。</a:t>
            </a:r>
            <a:endParaRPr kumimoji="1" lang="en-US" altLang="ja-JP" dirty="0"/>
          </a:p>
          <a:p>
            <a:pPr marL="0" indent="0">
              <a:buNone/>
            </a:pPr>
            <a:r>
              <a:rPr lang="ja-JP" altLang="en-US" dirty="0"/>
              <a:t>ましてや、高感度受信機を使用すれば確実に２５０ｍをはるかに超える距離でも聞くことができる。</a:t>
            </a:r>
            <a:endParaRPr lang="en-US" altLang="ja-JP" dirty="0"/>
          </a:p>
          <a:p>
            <a:pPr marL="0" indent="0">
              <a:buNone/>
            </a:pPr>
            <a:r>
              <a:rPr lang="ja-JP" altLang="en-US" dirty="0"/>
              <a:t>よって、この規定は現実問題、目安程度にしかならないが、低感度受信機３０ｍ規定は守れていないと大会主催者の重大な瑕疵となる。</a:t>
            </a:r>
            <a:endParaRPr kumimoji="1" lang="ja-JP" altLang="en-US" dirty="0"/>
          </a:p>
        </p:txBody>
      </p:sp>
      <p:sp>
        <p:nvSpPr>
          <p:cNvPr id="4" name="スライド番号プレースホルダー 3">
            <a:extLst>
              <a:ext uri="{FF2B5EF4-FFF2-40B4-BE49-F238E27FC236}">
                <a16:creationId xmlns:a16="http://schemas.microsoft.com/office/drawing/2014/main" id="{67FB29E5-040B-A409-31C1-77CCF0FEA895}"/>
              </a:ext>
            </a:extLst>
          </p:cNvPr>
          <p:cNvSpPr>
            <a:spLocks noGrp="1"/>
          </p:cNvSpPr>
          <p:nvPr>
            <p:ph type="sldNum" sz="quarter" idx="12"/>
          </p:nvPr>
        </p:nvSpPr>
        <p:spPr/>
        <p:txBody>
          <a:bodyPr/>
          <a:lstStyle/>
          <a:p>
            <a:fld id="{32D040F5-9399-49BA-B8FD-F9B89D165C0C}" type="slidenum">
              <a:rPr kumimoji="1" lang="ja-JP" altLang="en-US" smtClean="0"/>
              <a:t>5</a:t>
            </a:fld>
            <a:endParaRPr kumimoji="1" lang="ja-JP" altLang="en-US"/>
          </a:p>
        </p:txBody>
      </p:sp>
    </p:spTree>
    <p:extLst>
      <p:ext uri="{BB962C8B-B14F-4D97-AF65-F5344CB8AC3E}">
        <p14:creationId xmlns:p14="http://schemas.microsoft.com/office/powerpoint/2010/main" val="114429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6A01545-8D47-F7D4-0707-C0AF7D0CC326}"/>
              </a:ext>
            </a:extLst>
          </p:cNvPr>
          <p:cNvSpPr>
            <a:spLocks noGrp="1"/>
          </p:cNvSpPr>
          <p:nvPr>
            <p:ph idx="1"/>
          </p:nvPr>
        </p:nvSpPr>
        <p:spPr>
          <a:xfrm>
            <a:off x="365760" y="1181685"/>
            <a:ext cx="11422966" cy="1406769"/>
          </a:xfrm>
        </p:spPr>
        <p:txBody>
          <a:bodyPr>
            <a:normAutofit fontScale="85000" lnSpcReduction="20000"/>
          </a:bodyPr>
          <a:lstStyle/>
          <a:p>
            <a:pPr marL="0" indent="0">
              <a:buNone/>
            </a:pPr>
            <a:r>
              <a:rPr kumimoji="1" lang="ja-JP" altLang="en-US" dirty="0"/>
              <a:t>３－２　送信機の仕様定義</a:t>
            </a:r>
            <a:endParaRPr kumimoji="1" lang="en-US" altLang="ja-JP" dirty="0"/>
          </a:p>
          <a:p>
            <a:pPr marL="0" indent="0">
              <a:buNone/>
            </a:pPr>
            <a:r>
              <a:rPr kumimoji="1" lang="ja-JP" altLang="en-US" dirty="0"/>
              <a:t>　送信機（アンテナを含む）に関しては、数値で仕様を定義することは難しいが、モノで定義することはある程度可能である。</a:t>
            </a:r>
            <a:endParaRPr kumimoji="1" lang="en-US" altLang="ja-JP" dirty="0"/>
          </a:p>
          <a:p>
            <a:pPr marL="0" indent="0">
              <a:buNone/>
            </a:pPr>
            <a:r>
              <a:rPr lang="ja-JP" altLang="en-US" dirty="0"/>
              <a:t>◇</a:t>
            </a:r>
            <a:r>
              <a:rPr lang="en-US" altLang="ja-JP" dirty="0"/>
              <a:t>Reg.1</a:t>
            </a:r>
            <a:endParaRPr kumimoji="1" lang="ja-JP" altLang="en-US" dirty="0"/>
          </a:p>
        </p:txBody>
      </p:sp>
      <p:sp>
        <p:nvSpPr>
          <p:cNvPr id="4" name="スライド番号プレースホルダー 3">
            <a:extLst>
              <a:ext uri="{FF2B5EF4-FFF2-40B4-BE49-F238E27FC236}">
                <a16:creationId xmlns:a16="http://schemas.microsoft.com/office/drawing/2014/main" id="{93F62646-7763-C78C-7E85-776B038D3F43}"/>
              </a:ext>
            </a:extLst>
          </p:cNvPr>
          <p:cNvSpPr>
            <a:spLocks noGrp="1"/>
          </p:cNvSpPr>
          <p:nvPr>
            <p:ph type="sldNum" sz="quarter" idx="12"/>
          </p:nvPr>
        </p:nvSpPr>
        <p:spPr/>
        <p:txBody>
          <a:bodyPr/>
          <a:lstStyle/>
          <a:p>
            <a:fld id="{32D040F5-9399-49BA-B8FD-F9B89D165C0C}" type="slidenum">
              <a:rPr kumimoji="1" lang="ja-JP" altLang="en-US" smtClean="0"/>
              <a:t>6</a:t>
            </a:fld>
            <a:endParaRPr kumimoji="1" lang="ja-JP" altLang="en-US"/>
          </a:p>
        </p:txBody>
      </p:sp>
      <p:pic>
        <p:nvPicPr>
          <p:cNvPr id="6" name="図 5">
            <a:extLst>
              <a:ext uri="{FF2B5EF4-FFF2-40B4-BE49-F238E27FC236}">
                <a16:creationId xmlns:a16="http://schemas.microsoft.com/office/drawing/2014/main" id="{5EDB92CC-1B90-2E8A-B1D7-7F1A4B748B79}"/>
              </a:ext>
            </a:extLst>
          </p:cNvPr>
          <p:cNvPicPr>
            <a:picLocks noChangeAspect="1"/>
          </p:cNvPicPr>
          <p:nvPr/>
        </p:nvPicPr>
        <p:blipFill>
          <a:blip r:embed="rId2"/>
          <a:stretch>
            <a:fillRect/>
          </a:stretch>
        </p:blipFill>
        <p:spPr>
          <a:xfrm>
            <a:off x="7076050" y="2431358"/>
            <a:ext cx="1538836" cy="3843301"/>
          </a:xfrm>
          <a:prstGeom prst="rect">
            <a:avLst/>
          </a:prstGeom>
        </p:spPr>
      </p:pic>
      <p:pic>
        <p:nvPicPr>
          <p:cNvPr id="8" name="図 7">
            <a:extLst>
              <a:ext uri="{FF2B5EF4-FFF2-40B4-BE49-F238E27FC236}">
                <a16:creationId xmlns:a16="http://schemas.microsoft.com/office/drawing/2014/main" id="{7F0721AF-DA82-232B-A196-8485642A38A3}"/>
              </a:ext>
            </a:extLst>
          </p:cNvPr>
          <p:cNvPicPr>
            <a:picLocks noChangeAspect="1"/>
          </p:cNvPicPr>
          <p:nvPr/>
        </p:nvPicPr>
        <p:blipFill>
          <a:blip r:embed="rId3"/>
          <a:stretch>
            <a:fillRect/>
          </a:stretch>
        </p:blipFill>
        <p:spPr>
          <a:xfrm>
            <a:off x="8979393" y="2445321"/>
            <a:ext cx="2226573" cy="3758531"/>
          </a:xfrm>
          <a:prstGeom prst="rect">
            <a:avLst/>
          </a:prstGeom>
        </p:spPr>
      </p:pic>
      <p:sp>
        <p:nvSpPr>
          <p:cNvPr id="9" name="テキスト ボックス 8">
            <a:extLst>
              <a:ext uri="{FF2B5EF4-FFF2-40B4-BE49-F238E27FC236}">
                <a16:creationId xmlns:a16="http://schemas.microsoft.com/office/drawing/2014/main" id="{89FD4C89-9243-3C6D-A06C-DC78EEACEE75}"/>
              </a:ext>
            </a:extLst>
          </p:cNvPr>
          <p:cNvSpPr txBox="1"/>
          <p:nvPr/>
        </p:nvSpPr>
        <p:spPr>
          <a:xfrm>
            <a:off x="647113" y="2588455"/>
            <a:ext cx="6064429" cy="3970318"/>
          </a:xfrm>
          <a:prstGeom prst="rect">
            <a:avLst/>
          </a:prstGeom>
          <a:noFill/>
        </p:spPr>
        <p:txBody>
          <a:bodyPr wrap="square" rtlCol="0">
            <a:spAutoFit/>
          </a:bodyPr>
          <a:lstStyle/>
          <a:p>
            <a:r>
              <a:rPr kumimoji="1" lang="en-US" altLang="ja-JP" dirty="0"/>
              <a:t>Reg.1</a:t>
            </a:r>
            <a:r>
              <a:rPr kumimoji="1" lang="ja-JP" altLang="en-US" dirty="0"/>
              <a:t> </a:t>
            </a:r>
            <a:r>
              <a:rPr kumimoji="1" lang="en-US" altLang="ja-JP" dirty="0"/>
              <a:t>ARDF</a:t>
            </a:r>
            <a:r>
              <a:rPr kumimoji="1" lang="ja-JP" altLang="en-US" dirty="0"/>
              <a:t> </a:t>
            </a:r>
            <a:r>
              <a:rPr kumimoji="1" lang="en-US" altLang="ja-JP" dirty="0"/>
              <a:t>WG</a:t>
            </a:r>
            <a:r>
              <a:rPr kumimoji="1" lang="ja-JP" altLang="en-US" dirty="0"/>
              <a:t>の中心人物である</a:t>
            </a:r>
            <a:r>
              <a:rPr kumimoji="1" lang="en-US" altLang="ja-JP" dirty="0"/>
              <a:t>OK2BWN</a:t>
            </a:r>
            <a:r>
              <a:rPr lang="ja-JP" altLang="en-US" dirty="0"/>
              <a:t>氏</a:t>
            </a:r>
            <a:r>
              <a:rPr kumimoji="1" lang="ja-JP" altLang="en-US" dirty="0"/>
              <a:t>が自ら販売している、</a:t>
            </a:r>
            <a:r>
              <a:rPr kumimoji="1" lang="en-US" altLang="ja-JP" dirty="0" err="1"/>
              <a:t>microFox</a:t>
            </a:r>
            <a:r>
              <a:rPr lang="ja-JP" altLang="en-US" dirty="0"/>
              <a:t>がデファクトスタンダードであるように思える。</a:t>
            </a:r>
            <a:endParaRPr lang="en-US" altLang="ja-JP" dirty="0"/>
          </a:p>
          <a:p>
            <a:endParaRPr lang="en-US" altLang="ja-JP" dirty="0"/>
          </a:p>
          <a:p>
            <a:r>
              <a:rPr kumimoji="1" lang="ja-JP" altLang="en-US" dirty="0"/>
              <a:t>残念ながら</a:t>
            </a:r>
            <a:r>
              <a:rPr kumimoji="1" lang="en-US" altLang="ja-JP" dirty="0"/>
              <a:t>Reg.1</a:t>
            </a:r>
            <a:r>
              <a:rPr kumimoji="1" lang="ja-JP" altLang="en-US" dirty="0"/>
              <a:t>大会ではないが</a:t>
            </a:r>
            <a:r>
              <a:rPr lang="ja-JP" altLang="en-US" dirty="0"/>
              <a:t>、</a:t>
            </a:r>
            <a:endParaRPr kumimoji="1" lang="en-US" altLang="ja-JP" dirty="0"/>
          </a:p>
          <a:p>
            <a:r>
              <a:rPr kumimoji="1" lang="ja-JP" altLang="en-US" dirty="0"/>
              <a:t>右の写真は植木さんから頂いた</a:t>
            </a:r>
            <a:r>
              <a:rPr lang="en-US" altLang="ja-JP" sz="1800" dirty="0">
                <a:effectLst/>
                <a:latin typeface="游ゴシック" panose="020B0400000000000000" pitchFamily="50" charset="-128"/>
                <a:cs typeface="Times New Roman" panose="02020603050405020304" pitchFamily="18" charset="0"/>
              </a:rPr>
              <a:t>2018</a:t>
            </a:r>
            <a:r>
              <a:rPr lang="ja-JP" altLang="en-US" sz="1800" dirty="0">
                <a:effectLst/>
                <a:latin typeface="游ゴシック" panose="020B0400000000000000" pitchFamily="50" charset="-128"/>
                <a:cs typeface="Times New Roman" panose="02020603050405020304" pitchFamily="18" charset="0"/>
              </a:rPr>
              <a:t>世界大会</a:t>
            </a:r>
            <a:r>
              <a:rPr lang="en-US" altLang="ja-JP" sz="1800" dirty="0">
                <a:effectLst/>
                <a:latin typeface="游ゴシック" panose="020B0400000000000000" pitchFamily="50" charset="-128"/>
                <a:cs typeface="Times New Roman" panose="02020603050405020304" pitchFamily="18" charset="0"/>
              </a:rPr>
              <a:t>in</a:t>
            </a:r>
            <a:r>
              <a:rPr lang="ja-JP" altLang="ja-JP" sz="1800" dirty="0">
                <a:effectLst/>
                <a:ea typeface="游ゴシック" panose="020B0400000000000000" pitchFamily="50" charset="-128"/>
                <a:cs typeface="Times New Roman" panose="02020603050405020304" pitchFamily="18" charset="0"/>
              </a:rPr>
              <a:t>韓国トレーニング</a:t>
            </a:r>
            <a:r>
              <a:rPr lang="ja-JP" altLang="en-US" sz="1800" dirty="0">
                <a:effectLst/>
                <a:ea typeface="游ゴシック" panose="020B0400000000000000" pitchFamily="50" charset="-128"/>
                <a:cs typeface="Times New Roman" panose="02020603050405020304" pitchFamily="18" charset="0"/>
              </a:rPr>
              <a:t>の写真である。</a:t>
            </a:r>
            <a:endParaRPr lang="en-US" altLang="ja-JP" sz="1800" dirty="0">
              <a:effectLst/>
              <a:ea typeface="游ゴシック" panose="020B0400000000000000" pitchFamily="50" charset="-128"/>
              <a:cs typeface="Times New Roman" panose="02020603050405020304" pitchFamily="18" charset="0"/>
            </a:endParaRPr>
          </a:p>
          <a:p>
            <a:r>
              <a:rPr lang="en-US" altLang="ja-JP" dirty="0" err="1"/>
              <a:t>Microfox</a:t>
            </a:r>
            <a:r>
              <a:rPr lang="ja-JP" altLang="en-US" dirty="0"/>
              <a:t>のように見える。</a:t>
            </a:r>
            <a:endParaRPr lang="en-US" altLang="ja-JP" dirty="0"/>
          </a:p>
          <a:p>
            <a:endParaRPr lang="en-US" altLang="ja-JP" dirty="0"/>
          </a:p>
          <a:p>
            <a:r>
              <a:rPr kumimoji="1" lang="ja-JP" altLang="en-US" dirty="0"/>
              <a:t>ただ、地上高が統一されていないし、樹木に</a:t>
            </a:r>
            <a:endParaRPr kumimoji="1" lang="en-US" altLang="ja-JP" dirty="0"/>
          </a:p>
          <a:p>
            <a:r>
              <a:rPr lang="ja-JP" altLang="en-US" dirty="0"/>
              <a:t>あんなに近接していてよいのか？</a:t>
            </a:r>
            <a:endParaRPr kumimoji="1" lang="en-US" altLang="ja-JP" dirty="0"/>
          </a:p>
          <a:p>
            <a:endParaRPr kumimoji="1" lang="en-US" altLang="ja-JP" dirty="0"/>
          </a:p>
          <a:p>
            <a:r>
              <a:rPr lang="ja-JP" altLang="en-US" dirty="0"/>
              <a:t>スタンダードのセットが明確であれば、他のセットでも</a:t>
            </a:r>
            <a:endParaRPr lang="en-US" altLang="ja-JP" dirty="0"/>
          </a:p>
          <a:p>
            <a:r>
              <a:rPr kumimoji="1" lang="ja-JP" altLang="en-US" dirty="0"/>
              <a:t>信号強度がそれと同じになるように調整すれば使用可能。</a:t>
            </a:r>
          </a:p>
        </p:txBody>
      </p:sp>
    </p:spTree>
    <p:extLst>
      <p:ext uri="{BB962C8B-B14F-4D97-AF65-F5344CB8AC3E}">
        <p14:creationId xmlns:p14="http://schemas.microsoft.com/office/powerpoint/2010/main" val="124783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C94A40D-4185-BB6F-CC69-6586CEA16BFE}"/>
              </a:ext>
            </a:extLst>
          </p:cNvPr>
          <p:cNvSpPr>
            <a:spLocks noGrp="1"/>
          </p:cNvSpPr>
          <p:nvPr>
            <p:ph idx="1"/>
          </p:nvPr>
        </p:nvSpPr>
        <p:spPr>
          <a:xfrm>
            <a:off x="365760" y="1181687"/>
            <a:ext cx="11422966" cy="548640"/>
          </a:xfrm>
        </p:spPr>
        <p:txBody>
          <a:bodyPr/>
          <a:lstStyle/>
          <a:p>
            <a:pPr marL="0" indent="0">
              <a:buNone/>
            </a:pPr>
            <a:r>
              <a:rPr kumimoji="1" lang="ja-JP" altLang="en-US" dirty="0"/>
              <a:t>◇</a:t>
            </a:r>
            <a:r>
              <a:rPr kumimoji="1" lang="en-US" altLang="ja-JP" dirty="0"/>
              <a:t>Reg.2</a:t>
            </a:r>
            <a:endParaRPr kumimoji="1" lang="ja-JP" altLang="en-US" dirty="0"/>
          </a:p>
        </p:txBody>
      </p:sp>
      <p:sp>
        <p:nvSpPr>
          <p:cNvPr id="4" name="スライド番号プレースホルダー 3">
            <a:extLst>
              <a:ext uri="{FF2B5EF4-FFF2-40B4-BE49-F238E27FC236}">
                <a16:creationId xmlns:a16="http://schemas.microsoft.com/office/drawing/2014/main" id="{0FB116D3-5FE4-2ADF-F679-99A83ABF3E46}"/>
              </a:ext>
            </a:extLst>
          </p:cNvPr>
          <p:cNvSpPr>
            <a:spLocks noGrp="1"/>
          </p:cNvSpPr>
          <p:nvPr>
            <p:ph type="sldNum" sz="quarter" idx="12"/>
          </p:nvPr>
        </p:nvSpPr>
        <p:spPr/>
        <p:txBody>
          <a:bodyPr/>
          <a:lstStyle/>
          <a:p>
            <a:fld id="{32D040F5-9399-49BA-B8FD-F9B89D165C0C}" type="slidenum">
              <a:rPr kumimoji="1" lang="ja-JP" altLang="en-US" smtClean="0"/>
              <a:t>7</a:t>
            </a:fld>
            <a:endParaRPr kumimoji="1" lang="ja-JP" altLang="en-US"/>
          </a:p>
        </p:txBody>
      </p:sp>
      <p:sp>
        <p:nvSpPr>
          <p:cNvPr id="7" name="テキスト ボックス 6">
            <a:extLst>
              <a:ext uri="{FF2B5EF4-FFF2-40B4-BE49-F238E27FC236}">
                <a16:creationId xmlns:a16="http://schemas.microsoft.com/office/drawing/2014/main" id="{0E24E1D7-2B6B-06A5-DED2-F3663AC22B43}"/>
              </a:ext>
            </a:extLst>
          </p:cNvPr>
          <p:cNvSpPr txBox="1"/>
          <p:nvPr/>
        </p:nvSpPr>
        <p:spPr>
          <a:xfrm>
            <a:off x="703384" y="1705995"/>
            <a:ext cx="11122855" cy="4247317"/>
          </a:xfrm>
          <a:prstGeom prst="rect">
            <a:avLst/>
          </a:prstGeom>
          <a:noFill/>
        </p:spPr>
        <p:txBody>
          <a:bodyPr wrap="square" rtlCol="0">
            <a:spAutoFit/>
          </a:bodyPr>
          <a:lstStyle/>
          <a:p>
            <a:r>
              <a:rPr kumimoji="1" lang="en-US" altLang="ja-JP" dirty="0"/>
              <a:t>Reg.2</a:t>
            </a:r>
            <a:r>
              <a:rPr kumimoji="1" lang="ja-JP" altLang="en-US" dirty="0"/>
              <a:t>のルールは基本的に</a:t>
            </a:r>
            <a:r>
              <a:rPr kumimoji="1" lang="en-US" altLang="ja-JP" dirty="0"/>
              <a:t>Reg.1</a:t>
            </a:r>
            <a:r>
              <a:rPr kumimoji="1" lang="ja-JP" altLang="en-US" dirty="0"/>
              <a:t>と同じである。全体量を減らすために不必要な部分をカットしたり、米国人向けにアメリカ英語に修正している程度である。</a:t>
            </a:r>
            <a:endParaRPr kumimoji="1" lang="en-US" altLang="ja-JP" dirty="0"/>
          </a:p>
          <a:p>
            <a:r>
              <a:rPr lang="ja-JP" altLang="en-US" dirty="0"/>
              <a:t>ルール以外にも</a:t>
            </a:r>
            <a:r>
              <a:rPr lang="en-US" altLang="ja-JP" dirty="0"/>
              <a:t>ARDF</a:t>
            </a:r>
            <a:r>
              <a:rPr lang="ja-JP" altLang="en-US" dirty="0"/>
              <a:t>紹介など様々な情報が掲載されており、機器を限定するわけではないが、標準と思われる装置が紹介されている。</a:t>
            </a:r>
            <a:endParaRPr lang="en-US" altLang="ja-JP" dirty="0"/>
          </a:p>
          <a:p>
            <a:r>
              <a:rPr kumimoji="1" lang="en-US" altLang="ja-JP" dirty="0"/>
              <a:t>Introduction</a:t>
            </a:r>
            <a:r>
              <a:rPr kumimoji="1" lang="ja-JP" altLang="en-US" dirty="0"/>
              <a:t>を見ると</a:t>
            </a:r>
            <a:r>
              <a:rPr kumimoji="1" lang="en-US" altLang="ja-JP" dirty="0" err="1"/>
              <a:t>openardf</a:t>
            </a:r>
            <a:r>
              <a:rPr kumimoji="1" lang="ja-JP" altLang="en-US" dirty="0"/>
              <a:t>という組織の頁に飛ぶが、「関連リンク集」ではなく、</a:t>
            </a:r>
            <a:r>
              <a:rPr kumimoji="1" lang="en-US" altLang="ja-JP" dirty="0"/>
              <a:t>Reg.2</a:t>
            </a:r>
            <a:r>
              <a:rPr kumimoji="1" lang="ja-JP" altLang="en-US" dirty="0"/>
              <a:t>ページの項目のダイレクトリンクなので、準</a:t>
            </a:r>
            <a:r>
              <a:rPr kumimoji="1" lang="en-US" altLang="ja-JP" dirty="0"/>
              <a:t>Reg.2</a:t>
            </a:r>
            <a:r>
              <a:rPr kumimoji="1" lang="ja-JP" altLang="en-US" dirty="0"/>
              <a:t>コンテンツと解釈する。</a:t>
            </a:r>
            <a:endParaRPr kumimoji="1" lang="en-US" altLang="ja-JP" dirty="0"/>
          </a:p>
          <a:p>
            <a:endParaRPr kumimoji="1" lang="en-US" altLang="ja-JP" dirty="0"/>
          </a:p>
          <a:p>
            <a:r>
              <a:rPr lang="ja-JP" altLang="en-US" dirty="0"/>
              <a:t>・</a:t>
            </a:r>
            <a:r>
              <a:rPr lang="en-US" altLang="ja-JP" dirty="0"/>
              <a:t>fox</a:t>
            </a:r>
            <a:r>
              <a:rPr lang="ja-JP" altLang="en-US" dirty="0"/>
              <a:t>用アンテナは上下各３ｍのエレメントをつけた、垂直ダイポール</a:t>
            </a:r>
            <a:endParaRPr kumimoji="1" lang="en-US" altLang="ja-JP" dirty="0"/>
          </a:p>
          <a:p>
            <a:r>
              <a:rPr kumimoji="1" lang="en-US" altLang="ja-JP" dirty="0">
                <a:hlinkClick r:id="rId2"/>
              </a:rPr>
              <a:t>https://openardf.org/ardf-open-equipment-project/open-80m-fox-antenna/</a:t>
            </a:r>
            <a:endParaRPr kumimoji="1" lang="en-US" altLang="ja-JP" dirty="0"/>
          </a:p>
          <a:p>
            <a:endParaRPr lang="en-US" altLang="ja-JP" dirty="0"/>
          </a:p>
          <a:p>
            <a:r>
              <a:rPr kumimoji="1" lang="ja-JP" altLang="en-US" dirty="0"/>
              <a:t>・受信機の例　低感度受信機である</a:t>
            </a:r>
            <a:r>
              <a:rPr kumimoji="1" lang="en-US" altLang="ja-JP" dirty="0"/>
              <a:t>TR3500</a:t>
            </a:r>
          </a:p>
          <a:p>
            <a:r>
              <a:rPr kumimoji="1" lang="en-US" altLang="ja-JP" dirty="0">
                <a:hlinkClick r:id="rId3"/>
              </a:rPr>
              <a:t>https://openardf.org/ardf-open-equipment-project/r3500d-80m-ardf-receiver/</a:t>
            </a:r>
            <a:endParaRPr kumimoji="1" lang="en-US" altLang="ja-JP" dirty="0"/>
          </a:p>
          <a:p>
            <a:endParaRPr kumimoji="1" lang="en-US" altLang="ja-JP" dirty="0"/>
          </a:p>
          <a:p>
            <a:r>
              <a:rPr kumimoji="1" lang="ja-JP" altLang="en-US" dirty="0"/>
              <a:t>これからわかることは、</a:t>
            </a:r>
            <a:r>
              <a:rPr kumimoji="1" lang="en-US" altLang="ja-JP" dirty="0"/>
              <a:t>Reg.2</a:t>
            </a:r>
            <a:r>
              <a:rPr kumimoji="1" lang="ja-JP" altLang="en-US" dirty="0"/>
              <a:t>地域において、</a:t>
            </a:r>
            <a:r>
              <a:rPr kumimoji="1" lang="en-US" altLang="ja-JP" dirty="0"/>
              <a:t>TR3500</a:t>
            </a:r>
            <a:r>
              <a:rPr kumimoji="1" lang="ja-JP" altLang="en-US" dirty="0"/>
              <a:t>などの低感度受信機も市民権があり、</a:t>
            </a:r>
            <a:r>
              <a:rPr kumimoji="1" lang="en-US" altLang="ja-JP" dirty="0"/>
              <a:t>Fox-O</a:t>
            </a:r>
            <a:r>
              <a:rPr kumimoji="1" lang="ja-JP" altLang="en-US" dirty="0"/>
              <a:t>用としても使用できることが前提となっていることが推定される。</a:t>
            </a:r>
          </a:p>
        </p:txBody>
      </p:sp>
    </p:spTree>
    <p:extLst>
      <p:ext uri="{BB962C8B-B14F-4D97-AF65-F5344CB8AC3E}">
        <p14:creationId xmlns:p14="http://schemas.microsoft.com/office/powerpoint/2010/main" val="1115125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F389C16-6629-2096-BB88-CFE8C5522DB8}"/>
              </a:ext>
            </a:extLst>
          </p:cNvPr>
          <p:cNvSpPr>
            <a:spLocks noGrp="1"/>
          </p:cNvSpPr>
          <p:nvPr>
            <p:ph idx="1"/>
          </p:nvPr>
        </p:nvSpPr>
        <p:spPr>
          <a:xfrm>
            <a:off x="365760" y="1181687"/>
            <a:ext cx="11422966" cy="619612"/>
          </a:xfrm>
        </p:spPr>
        <p:txBody>
          <a:bodyPr/>
          <a:lstStyle/>
          <a:p>
            <a:pPr marL="0" indent="0">
              <a:buNone/>
            </a:pPr>
            <a:r>
              <a:rPr kumimoji="1" lang="ja-JP" altLang="en-US" dirty="0"/>
              <a:t>信号強度問題のまとめ</a:t>
            </a:r>
            <a:endParaRPr kumimoji="1" lang="en-US" altLang="ja-JP" dirty="0"/>
          </a:p>
        </p:txBody>
      </p:sp>
      <p:sp>
        <p:nvSpPr>
          <p:cNvPr id="4" name="スライド番号プレースホルダー 3">
            <a:extLst>
              <a:ext uri="{FF2B5EF4-FFF2-40B4-BE49-F238E27FC236}">
                <a16:creationId xmlns:a16="http://schemas.microsoft.com/office/drawing/2014/main" id="{5CA37E77-A0CF-6CC9-F8A5-F69E8E49BE53}"/>
              </a:ext>
            </a:extLst>
          </p:cNvPr>
          <p:cNvSpPr>
            <a:spLocks noGrp="1"/>
          </p:cNvSpPr>
          <p:nvPr>
            <p:ph type="sldNum" sz="quarter" idx="12"/>
          </p:nvPr>
        </p:nvSpPr>
        <p:spPr/>
        <p:txBody>
          <a:bodyPr/>
          <a:lstStyle/>
          <a:p>
            <a:fld id="{32D040F5-9399-49BA-B8FD-F9B89D165C0C}"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4CC88758-A95F-FC6E-B4CF-CDAABF5566A6}"/>
              </a:ext>
            </a:extLst>
          </p:cNvPr>
          <p:cNvSpPr txBox="1"/>
          <p:nvPr/>
        </p:nvSpPr>
        <p:spPr>
          <a:xfrm>
            <a:off x="689317" y="1998248"/>
            <a:ext cx="10664483" cy="2954655"/>
          </a:xfrm>
          <a:prstGeom prst="rect">
            <a:avLst/>
          </a:prstGeom>
          <a:noFill/>
          <a:ln>
            <a:solidFill>
              <a:schemeClr val="tx1"/>
            </a:solidFill>
          </a:ln>
        </p:spPr>
        <p:txBody>
          <a:bodyPr wrap="square" rtlCol="0">
            <a:spAutoFit/>
          </a:bodyPr>
          <a:lstStyle/>
          <a:p>
            <a:pPr marL="0" indent="0">
              <a:buNone/>
            </a:pPr>
            <a:r>
              <a:rPr lang="ja-JP" altLang="en-US" sz="2400" b="1" dirty="0"/>
              <a:t>・３０ｍ</a:t>
            </a:r>
            <a:r>
              <a:rPr lang="en-US" altLang="ja-JP" sz="2400" b="1" dirty="0"/>
              <a:t>/</a:t>
            </a:r>
            <a:r>
              <a:rPr lang="ja-JP" altLang="en-US" sz="2400" b="1" dirty="0"/>
              <a:t>２５０ｍ規定を満足させることは事実上困難である。</a:t>
            </a:r>
            <a:endParaRPr lang="en-US" altLang="ja-JP" sz="2400" b="1" dirty="0"/>
          </a:p>
          <a:p>
            <a:pPr marL="0" indent="0">
              <a:buNone/>
            </a:pPr>
            <a:endParaRPr lang="en-US" altLang="ja-JP" sz="2400" b="1" dirty="0"/>
          </a:p>
          <a:p>
            <a:pPr marL="0" indent="0">
              <a:buNone/>
            </a:pPr>
            <a:r>
              <a:rPr kumimoji="1" lang="ja-JP" altLang="en-US" sz="2400" b="1" dirty="0"/>
              <a:t>・</a:t>
            </a:r>
            <a:r>
              <a:rPr kumimoji="1" lang="en-US" altLang="ja-JP" sz="2400" b="1" dirty="0"/>
              <a:t>Classic</a:t>
            </a:r>
            <a:r>
              <a:rPr kumimoji="1" lang="ja-JP" altLang="en-US" sz="2400" b="1" dirty="0"/>
              <a:t>でも使用できるレベルの低感度受信機でも競技できないと大会が成立しない。→３０ｍ規定は守るが、２５０ｍ規定は守れない。</a:t>
            </a:r>
            <a:endParaRPr kumimoji="1" lang="en-US" altLang="ja-JP" sz="2400" b="1" dirty="0"/>
          </a:p>
          <a:p>
            <a:pPr marL="0" indent="0">
              <a:buNone/>
            </a:pPr>
            <a:endParaRPr lang="en-US" altLang="ja-JP" sz="2400" b="1" dirty="0"/>
          </a:p>
          <a:p>
            <a:pPr marL="0" indent="0">
              <a:buNone/>
            </a:pPr>
            <a:r>
              <a:rPr lang="ja-JP" altLang="en-US" sz="2400" b="1" dirty="0"/>
              <a:t>・送信機（アンテナを含む）の数値定義は困難であるが、デファクトスタンダードとなるセットをリファレンスとして、調整する方法がある。</a:t>
            </a:r>
            <a:endParaRPr kumimoji="1" lang="ja-JP" altLang="en-US" sz="2400" b="1" dirty="0"/>
          </a:p>
          <a:p>
            <a:endParaRPr kumimoji="1" lang="ja-JP" altLang="en-US" dirty="0"/>
          </a:p>
        </p:txBody>
      </p:sp>
    </p:spTree>
    <p:extLst>
      <p:ext uri="{BB962C8B-B14F-4D97-AF65-F5344CB8AC3E}">
        <p14:creationId xmlns:p14="http://schemas.microsoft.com/office/powerpoint/2010/main" val="62926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E3092B19-AF38-69EA-47BC-EB871337B298}"/>
              </a:ext>
            </a:extLst>
          </p:cNvPr>
          <p:cNvPicPr>
            <a:picLocks noChangeAspect="1"/>
          </p:cNvPicPr>
          <p:nvPr/>
        </p:nvPicPr>
        <p:blipFill>
          <a:blip r:embed="rId2"/>
          <a:stretch>
            <a:fillRect/>
          </a:stretch>
        </p:blipFill>
        <p:spPr>
          <a:xfrm>
            <a:off x="5674610" y="1896072"/>
            <a:ext cx="5899116" cy="3550467"/>
          </a:xfrm>
          <a:prstGeom prst="rect">
            <a:avLst/>
          </a:prstGeom>
        </p:spPr>
      </p:pic>
      <p:sp>
        <p:nvSpPr>
          <p:cNvPr id="2" name="タイトル 1">
            <a:extLst>
              <a:ext uri="{FF2B5EF4-FFF2-40B4-BE49-F238E27FC236}">
                <a16:creationId xmlns:a16="http://schemas.microsoft.com/office/drawing/2014/main" id="{3A97E076-351F-9ECA-53E7-0207836D5330}"/>
              </a:ext>
            </a:extLst>
          </p:cNvPr>
          <p:cNvSpPr>
            <a:spLocks noGrp="1"/>
          </p:cNvSpPr>
          <p:nvPr>
            <p:ph type="title"/>
          </p:nvPr>
        </p:nvSpPr>
        <p:spPr/>
        <p:txBody>
          <a:bodyPr/>
          <a:lstStyle/>
          <a:p>
            <a:r>
              <a:rPr kumimoji="1" lang="ja-JP" altLang="en-US" dirty="0"/>
              <a:t>４．混信問題</a:t>
            </a:r>
          </a:p>
        </p:txBody>
      </p:sp>
      <p:sp>
        <p:nvSpPr>
          <p:cNvPr id="3" name="コンテンツ プレースホルダー 2">
            <a:extLst>
              <a:ext uri="{FF2B5EF4-FFF2-40B4-BE49-F238E27FC236}">
                <a16:creationId xmlns:a16="http://schemas.microsoft.com/office/drawing/2014/main" id="{1D6780E3-28F6-D328-319E-6AD58245E9A2}"/>
              </a:ext>
            </a:extLst>
          </p:cNvPr>
          <p:cNvSpPr>
            <a:spLocks noGrp="1"/>
          </p:cNvSpPr>
          <p:nvPr>
            <p:ph idx="1"/>
          </p:nvPr>
        </p:nvSpPr>
        <p:spPr>
          <a:xfrm>
            <a:off x="365760" y="1029287"/>
            <a:ext cx="11422966" cy="704844"/>
          </a:xfrm>
        </p:spPr>
        <p:txBody>
          <a:bodyPr>
            <a:normAutofit fontScale="70000" lnSpcReduction="20000"/>
          </a:bodyPr>
          <a:lstStyle/>
          <a:p>
            <a:pPr marL="0" indent="0">
              <a:buNone/>
            </a:pPr>
            <a:r>
              <a:rPr lang="ja-JP" altLang="en-US" dirty="0"/>
              <a:t>４－１　</a:t>
            </a:r>
            <a:r>
              <a:rPr lang="en-US" altLang="ja-JP" dirty="0"/>
              <a:t>TX</a:t>
            </a:r>
            <a:r>
              <a:rPr lang="ja-JP" altLang="en-US" dirty="0"/>
              <a:t>間平均距離</a:t>
            </a:r>
            <a:endParaRPr lang="en-US" altLang="ja-JP" dirty="0"/>
          </a:p>
          <a:p>
            <a:pPr marL="0" indent="0">
              <a:buNone/>
            </a:pPr>
            <a:r>
              <a:rPr lang="en-US" altLang="ja-JP" dirty="0"/>
              <a:t>Get</a:t>
            </a:r>
            <a:r>
              <a:rPr lang="ja-JP" altLang="en-US" dirty="0"/>
              <a:t>すべき送信機数</a:t>
            </a:r>
            <a:r>
              <a:rPr kumimoji="1" lang="ja-JP" altLang="en-US" dirty="0"/>
              <a:t>、コース有効長についての規定から、各カテゴリの</a:t>
            </a:r>
            <a:r>
              <a:rPr kumimoji="1" lang="en-US" altLang="ja-JP" dirty="0"/>
              <a:t>TX</a:t>
            </a:r>
            <a:r>
              <a:rPr kumimoji="1" lang="ja-JP" altLang="en-US" dirty="0"/>
              <a:t>間平均距離を求める。</a:t>
            </a:r>
          </a:p>
        </p:txBody>
      </p:sp>
      <p:sp>
        <p:nvSpPr>
          <p:cNvPr id="4" name="スライド番号プレースホルダー 3">
            <a:extLst>
              <a:ext uri="{FF2B5EF4-FFF2-40B4-BE49-F238E27FC236}">
                <a16:creationId xmlns:a16="http://schemas.microsoft.com/office/drawing/2014/main" id="{78D3B64D-6530-C9AD-B048-D71FAF9A7ADA}"/>
              </a:ext>
            </a:extLst>
          </p:cNvPr>
          <p:cNvSpPr>
            <a:spLocks noGrp="1"/>
          </p:cNvSpPr>
          <p:nvPr>
            <p:ph type="sldNum" sz="quarter" idx="12"/>
          </p:nvPr>
        </p:nvSpPr>
        <p:spPr/>
        <p:txBody>
          <a:bodyPr/>
          <a:lstStyle/>
          <a:p>
            <a:fld id="{32D040F5-9399-49BA-B8FD-F9B89D165C0C}" type="slidenum">
              <a:rPr kumimoji="1" lang="ja-JP" altLang="en-US" smtClean="0"/>
              <a:t>9</a:t>
            </a:fld>
            <a:endParaRPr kumimoji="1" lang="ja-JP" altLang="en-US"/>
          </a:p>
        </p:txBody>
      </p:sp>
      <p:pic>
        <p:nvPicPr>
          <p:cNvPr id="5" name="図 4">
            <a:extLst>
              <a:ext uri="{FF2B5EF4-FFF2-40B4-BE49-F238E27FC236}">
                <a16:creationId xmlns:a16="http://schemas.microsoft.com/office/drawing/2014/main" id="{98B9881C-B0F7-03F2-576D-64B303D4207F}"/>
              </a:ext>
            </a:extLst>
          </p:cNvPr>
          <p:cNvPicPr>
            <a:picLocks noChangeAspect="1"/>
          </p:cNvPicPr>
          <p:nvPr/>
        </p:nvPicPr>
        <p:blipFill>
          <a:blip r:embed="rId3"/>
          <a:stretch>
            <a:fillRect/>
          </a:stretch>
        </p:blipFill>
        <p:spPr>
          <a:xfrm>
            <a:off x="537246" y="1891811"/>
            <a:ext cx="5055297" cy="3554729"/>
          </a:xfrm>
          <a:prstGeom prst="rect">
            <a:avLst/>
          </a:prstGeom>
        </p:spPr>
      </p:pic>
      <p:sp>
        <p:nvSpPr>
          <p:cNvPr id="10" name="吹き出し: 線 9">
            <a:extLst>
              <a:ext uri="{FF2B5EF4-FFF2-40B4-BE49-F238E27FC236}">
                <a16:creationId xmlns:a16="http://schemas.microsoft.com/office/drawing/2014/main" id="{C5B6DACC-16EA-64DF-3D20-7E73F330A80C}"/>
              </a:ext>
            </a:extLst>
          </p:cNvPr>
          <p:cNvSpPr/>
          <p:nvPr/>
        </p:nvSpPr>
        <p:spPr>
          <a:xfrm>
            <a:off x="9020572" y="4466200"/>
            <a:ext cx="594360" cy="297180"/>
          </a:xfrm>
          <a:prstGeom prst="borderCallout1">
            <a:avLst>
              <a:gd name="adj1" fmla="val 45673"/>
              <a:gd name="adj2" fmla="val -2564"/>
              <a:gd name="adj3" fmla="val 62500"/>
              <a:gd name="adj4" fmla="val -30641"/>
            </a:avLst>
          </a:prstGeom>
          <a:solidFill>
            <a:srgbClr val="FF00FF"/>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W45</a:t>
            </a:r>
            <a:endParaRPr kumimoji="1" lang="ja-JP" altLang="en-US" sz="1200" dirty="0">
              <a:solidFill>
                <a:schemeClr val="bg1"/>
              </a:solidFill>
            </a:endParaRPr>
          </a:p>
        </p:txBody>
      </p:sp>
      <p:sp>
        <p:nvSpPr>
          <p:cNvPr id="11" name="吹き出し: 線 10">
            <a:extLst>
              <a:ext uri="{FF2B5EF4-FFF2-40B4-BE49-F238E27FC236}">
                <a16:creationId xmlns:a16="http://schemas.microsoft.com/office/drawing/2014/main" id="{FA48EA1C-6B45-03CB-AAD2-AC78C294EB65}"/>
              </a:ext>
            </a:extLst>
          </p:cNvPr>
          <p:cNvSpPr/>
          <p:nvPr/>
        </p:nvSpPr>
        <p:spPr>
          <a:xfrm>
            <a:off x="8521462" y="2363468"/>
            <a:ext cx="594360" cy="297180"/>
          </a:xfrm>
          <a:prstGeom prst="borderCallout1">
            <a:avLst>
              <a:gd name="adj1" fmla="val 45673"/>
              <a:gd name="adj2" fmla="val -2564"/>
              <a:gd name="adj3" fmla="val 62500"/>
              <a:gd name="adj4" fmla="val -30641"/>
            </a:avLst>
          </a:prstGeom>
          <a:solidFill>
            <a:srgbClr val="FF00FF"/>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W21</a:t>
            </a:r>
            <a:endParaRPr kumimoji="1" lang="ja-JP" altLang="en-US" sz="1200" dirty="0">
              <a:solidFill>
                <a:schemeClr val="bg1"/>
              </a:solidFill>
            </a:endParaRPr>
          </a:p>
        </p:txBody>
      </p:sp>
      <p:sp>
        <p:nvSpPr>
          <p:cNvPr id="12" name="吹き出し: 線 11">
            <a:extLst>
              <a:ext uri="{FF2B5EF4-FFF2-40B4-BE49-F238E27FC236}">
                <a16:creationId xmlns:a16="http://schemas.microsoft.com/office/drawing/2014/main" id="{30F29590-B284-7D18-EF5A-929AB1D5AF9C}"/>
              </a:ext>
            </a:extLst>
          </p:cNvPr>
          <p:cNvSpPr/>
          <p:nvPr/>
        </p:nvSpPr>
        <p:spPr>
          <a:xfrm flipH="1">
            <a:off x="6882515" y="2343636"/>
            <a:ext cx="891540" cy="297180"/>
          </a:xfrm>
          <a:prstGeom prst="borderCallout1">
            <a:avLst>
              <a:gd name="adj1" fmla="val 45673"/>
              <a:gd name="adj2" fmla="val -2564"/>
              <a:gd name="adj3" fmla="val 197115"/>
              <a:gd name="adj4" fmla="val -36410"/>
            </a:avLst>
          </a:prstGeom>
          <a:solidFill>
            <a:srgbClr val="FF00FF"/>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W19,W35</a:t>
            </a:r>
            <a:endParaRPr kumimoji="1" lang="ja-JP" altLang="en-US" sz="1200" dirty="0">
              <a:solidFill>
                <a:schemeClr val="bg1"/>
              </a:solidFill>
            </a:endParaRPr>
          </a:p>
        </p:txBody>
      </p:sp>
      <p:sp>
        <p:nvSpPr>
          <p:cNvPr id="13" name="吹き出し: 線 12">
            <a:extLst>
              <a:ext uri="{FF2B5EF4-FFF2-40B4-BE49-F238E27FC236}">
                <a16:creationId xmlns:a16="http://schemas.microsoft.com/office/drawing/2014/main" id="{4836C710-3910-7B13-0331-83D2E02505C5}"/>
              </a:ext>
            </a:extLst>
          </p:cNvPr>
          <p:cNvSpPr/>
          <p:nvPr/>
        </p:nvSpPr>
        <p:spPr>
          <a:xfrm flipH="1">
            <a:off x="6096000" y="4269448"/>
            <a:ext cx="771525" cy="297180"/>
          </a:xfrm>
          <a:prstGeom prst="borderCallout1">
            <a:avLst>
              <a:gd name="adj1" fmla="val 45673"/>
              <a:gd name="adj2" fmla="val -2564"/>
              <a:gd name="adj3" fmla="val 54808"/>
              <a:gd name="adj4" fmla="val -32379"/>
            </a:avLst>
          </a:prstGeom>
          <a:solidFill>
            <a:srgbClr val="FF00FF"/>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W55,65</a:t>
            </a:r>
            <a:endParaRPr kumimoji="1" lang="ja-JP" altLang="en-US" sz="1200" dirty="0">
              <a:solidFill>
                <a:schemeClr val="bg1"/>
              </a:solidFill>
            </a:endParaRPr>
          </a:p>
        </p:txBody>
      </p:sp>
      <p:sp>
        <p:nvSpPr>
          <p:cNvPr id="14" name="吹き出し: 線 13">
            <a:extLst>
              <a:ext uri="{FF2B5EF4-FFF2-40B4-BE49-F238E27FC236}">
                <a16:creationId xmlns:a16="http://schemas.microsoft.com/office/drawing/2014/main" id="{724D9DC2-9368-0924-C285-9817A5B07431}"/>
              </a:ext>
            </a:extLst>
          </p:cNvPr>
          <p:cNvSpPr/>
          <p:nvPr/>
        </p:nvSpPr>
        <p:spPr>
          <a:xfrm>
            <a:off x="10887472" y="2750331"/>
            <a:ext cx="594360" cy="297180"/>
          </a:xfrm>
          <a:prstGeom prst="borderCallout1">
            <a:avLst>
              <a:gd name="adj1" fmla="val 45673"/>
              <a:gd name="adj2" fmla="val -2564"/>
              <a:gd name="adj3" fmla="val -29808"/>
              <a:gd name="adj4" fmla="val -28718"/>
            </a:avLst>
          </a:prstGeom>
          <a:solidFill>
            <a:srgbClr val="00B0F0"/>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M21</a:t>
            </a:r>
            <a:endParaRPr kumimoji="1" lang="ja-JP" altLang="en-US" sz="1200" dirty="0">
              <a:solidFill>
                <a:schemeClr val="bg1"/>
              </a:solidFill>
            </a:endParaRPr>
          </a:p>
        </p:txBody>
      </p:sp>
      <p:sp>
        <p:nvSpPr>
          <p:cNvPr id="15" name="吹き出し: 線 14">
            <a:extLst>
              <a:ext uri="{FF2B5EF4-FFF2-40B4-BE49-F238E27FC236}">
                <a16:creationId xmlns:a16="http://schemas.microsoft.com/office/drawing/2014/main" id="{D29A70CB-9659-5DFF-47B4-E0A586D96849}"/>
              </a:ext>
            </a:extLst>
          </p:cNvPr>
          <p:cNvSpPr/>
          <p:nvPr/>
        </p:nvSpPr>
        <p:spPr>
          <a:xfrm>
            <a:off x="10333514" y="3363673"/>
            <a:ext cx="851138" cy="297180"/>
          </a:xfrm>
          <a:prstGeom prst="borderCallout1">
            <a:avLst>
              <a:gd name="adj1" fmla="val 45673"/>
              <a:gd name="adj2" fmla="val -2564"/>
              <a:gd name="adj3" fmla="val -29808"/>
              <a:gd name="adj4" fmla="val -24689"/>
            </a:avLst>
          </a:prstGeom>
          <a:solidFill>
            <a:srgbClr val="00B0F0"/>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M19,M40</a:t>
            </a:r>
            <a:endParaRPr kumimoji="1" lang="ja-JP" altLang="en-US" sz="1200" dirty="0">
              <a:solidFill>
                <a:schemeClr val="bg1"/>
              </a:solidFill>
            </a:endParaRPr>
          </a:p>
        </p:txBody>
      </p:sp>
      <p:sp>
        <p:nvSpPr>
          <p:cNvPr id="16" name="吹き出し: 線 15">
            <a:extLst>
              <a:ext uri="{FF2B5EF4-FFF2-40B4-BE49-F238E27FC236}">
                <a16:creationId xmlns:a16="http://schemas.microsoft.com/office/drawing/2014/main" id="{9E3CA268-BE9F-9F53-24C1-5FBE8230E0C3}"/>
              </a:ext>
            </a:extLst>
          </p:cNvPr>
          <p:cNvSpPr/>
          <p:nvPr/>
        </p:nvSpPr>
        <p:spPr>
          <a:xfrm>
            <a:off x="9707880" y="4069024"/>
            <a:ext cx="594360" cy="297180"/>
          </a:xfrm>
          <a:prstGeom prst="borderCallout1">
            <a:avLst>
              <a:gd name="adj1" fmla="val 45673"/>
              <a:gd name="adj2" fmla="val -2564"/>
              <a:gd name="adj3" fmla="val -29808"/>
              <a:gd name="adj4" fmla="val -28718"/>
            </a:avLst>
          </a:prstGeom>
          <a:solidFill>
            <a:srgbClr val="00B0F0"/>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M50</a:t>
            </a:r>
            <a:endParaRPr kumimoji="1" lang="ja-JP" altLang="en-US" sz="1200" dirty="0">
              <a:solidFill>
                <a:schemeClr val="bg1"/>
              </a:solidFill>
            </a:endParaRPr>
          </a:p>
        </p:txBody>
      </p:sp>
      <p:sp>
        <p:nvSpPr>
          <p:cNvPr id="17" name="吹き出し: 線 16">
            <a:extLst>
              <a:ext uri="{FF2B5EF4-FFF2-40B4-BE49-F238E27FC236}">
                <a16:creationId xmlns:a16="http://schemas.microsoft.com/office/drawing/2014/main" id="{EE76610D-EEB6-A2F7-18A6-BC78BBB4F809}"/>
              </a:ext>
            </a:extLst>
          </p:cNvPr>
          <p:cNvSpPr/>
          <p:nvPr/>
        </p:nvSpPr>
        <p:spPr>
          <a:xfrm flipH="1">
            <a:off x="6836795" y="2846422"/>
            <a:ext cx="594360" cy="297180"/>
          </a:xfrm>
          <a:prstGeom prst="borderCallout1">
            <a:avLst>
              <a:gd name="adj1" fmla="val 45673"/>
              <a:gd name="adj2" fmla="val -2564"/>
              <a:gd name="adj3" fmla="val 108654"/>
              <a:gd name="adj4" fmla="val -22949"/>
            </a:avLst>
          </a:prstGeom>
          <a:solidFill>
            <a:srgbClr val="00B0F0"/>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M60</a:t>
            </a:r>
            <a:endParaRPr kumimoji="1" lang="ja-JP" altLang="en-US" sz="1200" dirty="0">
              <a:solidFill>
                <a:schemeClr val="bg1"/>
              </a:solidFill>
            </a:endParaRPr>
          </a:p>
        </p:txBody>
      </p:sp>
      <p:sp>
        <p:nvSpPr>
          <p:cNvPr id="19" name="吹き出し: 線 18">
            <a:extLst>
              <a:ext uri="{FF2B5EF4-FFF2-40B4-BE49-F238E27FC236}">
                <a16:creationId xmlns:a16="http://schemas.microsoft.com/office/drawing/2014/main" id="{3710B1C3-9C20-4B7A-F758-353863205184}"/>
              </a:ext>
            </a:extLst>
          </p:cNvPr>
          <p:cNvSpPr/>
          <p:nvPr/>
        </p:nvSpPr>
        <p:spPr>
          <a:xfrm flipH="1">
            <a:off x="6408170" y="3385560"/>
            <a:ext cx="594360" cy="297180"/>
          </a:xfrm>
          <a:prstGeom prst="borderCallout1">
            <a:avLst>
              <a:gd name="adj1" fmla="val 45673"/>
              <a:gd name="adj2" fmla="val -2564"/>
              <a:gd name="adj3" fmla="val 104808"/>
              <a:gd name="adj4" fmla="val -11411"/>
            </a:avLst>
          </a:prstGeom>
          <a:solidFill>
            <a:srgbClr val="00B0F0"/>
          </a:solidFill>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bg1"/>
                </a:solidFill>
              </a:rPr>
              <a:t>M70</a:t>
            </a:r>
            <a:endParaRPr kumimoji="1" lang="ja-JP" altLang="en-US" sz="1200" dirty="0">
              <a:solidFill>
                <a:schemeClr val="bg1"/>
              </a:solidFill>
            </a:endParaRPr>
          </a:p>
        </p:txBody>
      </p:sp>
      <p:sp>
        <p:nvSpPr>
          <p:cNvPr id="21" name="吹き出し: 四角形 20">
            <a:extLst>
              <a:ext uri="{FF2B5EF4-FFF2-40B4-BE49-F238E27FC236}">
                <a16:creationId xmlns:a16="http://schemas.microsoft.com/office/drawing/2014/main" id="{603B0BE0-31D8-3400-70C2-524101ADBD56}"/>
              </a:ext>
            </a:extLst>
          </p:cNvPr>
          <p:cNvSpPr/>
          <p:nvPr/>
        </p:nvSpPr>
        <p:spPr>
          <a:xfrm>
            <a:off x="6402455" y="1734131"/>
            <a:ext cx="891540" cy="297427"/>
          </a:xfrm>
          <a:prstGeom prst="wedgeRectCallout">
            <a:avLst>
              <a:gd name="adj1" fmla="val -2884"/>
              <a:gd name="adj2" fmla="val 15473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250m</a:t>
            </a:r>
            <a:endParaRPr kumimoji="1" lang="ja-JP" altLang="en-US" dirty="0"/>
          </a:p>
        </p:txBody>
      </p:sp>
      <p:sp>
        <p:nvSpPr>
          <p:cNvPr id="22" name="吹き出し: 四角形 21">
            <a:extLst>
              <a:ext uri="{FF2B5EF4-FFF2-40B4-BE49-F238E27FC236}">
                <a16:creationId xmlns:a16="http://schemas.microsoft.com/office/drawing/2014/main" id="{31A8D3A3-6388-E8CA-0996-14B3C1639977}"/>
              </a:ext>
            </a:extLst>
          </p:cNvPr>
          <p:cNvSpPr/>
          <p:nvPr/>
        </p:nvSpPr>
        <p:spPr>
          <a:xfrm>
            <a:off x="7926455" y="1726511"/>
            <a:ext cx="891540" cy="297427"/>
          </a:xfrm>
          <a:prstGeom prst="wedgeRectCallout">
            <a:avLst>
              <a:gd name="adj1" fmla="val -15704"/>
              <a:gd name="adj2" fmla="val 13551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500m</a:t>
            </a:r>
            <a:endParaRPr kumimoji="1" lang="ja-JP" altLang="en-US" dirty="0"/>
          </a:p>
        </p:txBody>
      </p:sp>
      <p:sp>
        <p:nvSpPr>
          <p:cNvPr id="23" name="吹き出し: 四角形 22">
            <a:extLst>
              <a:ext uri="{FF2B5EF4-FFF2-40B4-BE49-F238E27FC236}">
                <a16:creationId xmlns:a16="http://schemas.microsoft.com/office/drawing/2014/main" id="{5B68E402-8CC1-BE2D-4DE5-20F6040672E0}"/>
              </a:ext>
            </a:extLst>
          </p:cNvPr>
          <p:cNvSpPr/>
          <p:nvPr/>
        </p:nvSpPr>
        <p:spPr>
          <a:xfrm>
            <a:off x="9707880" y="1720945"/>
            <a:ext cx="891540" cy="297427"/>
          </a:xfrm>
          <a:prstGeom prst="wedgeRectCallout">
            <a:avLst>
              <a:gd name="adj1" fmla="val -15704"/>
              <a:gd name="adj2" fmla="val 13551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800m</a:t>
            </a:r>
            <a:endParaRPr kumimoji="1" lang="ja-JP" altLang="en-US" dirty="0"/>
          </a:p>
        </p:txBody>
      </p:sp>
      <p:sp>
        <p:nvSpPr>
          <p:cNvPr id="24" name="テキスト ボックス 23">
            <a:extLst>
              <a:ext uri="{FF2B5EF4-FFF2-40B4-BE49-F238E27FC236}">
                <a16:creationId xmlns:a16="http://schemas.microsoft.com/office/drawing/2014/main" id="{E41F878B-BDE9-2182-87FE-6AB1FFE77C96}"/>
              </a:ext>
            </a:extLst>
          </p:cNvPr>
          <p:cNvSpPr txBox="1"/>
          <p:nvPr/>
        </p:nvSpPr>
        <p:spPr>
          <a:xfrm>
            <a:off x="537246" y="5663710"/>
            <a:ext cx="11036480" cy="646331"/>
          </a:xfrm>
          <a:prstGeom prst="rect">
            <a:avLst/>
          </a:prstGeom>
          <a:noFill/>
        </p:spPr>
        <p:txBody>
          <a:bodyPr wrap="square" rtlCol="0">
            <a:spAutoFit/>
          </a:bodyPr>
          <a:lstStyle/>
          <a:p>
            <a:r>
              <a:rPr kumimoji="1" lang="ja-JP" altLang="en-US" dirty="0"/>
              <a:t>平均</a:t>
            </a:r>
            <a:r>
              <a:rPr kumimoji="1" lang="en-US" altLang="ja-JP" dirty="0"/>
              <a:t>TX</a:t>
            </a:r>
            <a:r>
              <a:rPr kumimoji="1" lang="ja-JP" altLang="en-US" dirty="0"/>
              <a:t>間距離は、全体で８００ｍ、カテゴリによっては５００ｍを切る場合もある。</a:t>
            </a:r>
            <a:endParaRPr kumimoji="1" lang="en-US" altLang="ja-JP" dirty="0"/>
          </a:p>
          <a:p>
            <a:r>
              <a:rPr lang="ja-JP" altLang="en-US" dirty="0"/>
              <a:t>これは平均なのでコース上ではそれ以下の距離間が存在する。ただし最低は</a:t>
            </a:r>
            <a:r>
              <a:rPr lang="en-US" altLang="ja-JP" dirty="0"/>
              <a:t>250m</a:t>
            </a:r>
            <a:r>
              <a:rPr lang="ja-JP" altLang="en-US" dirty="0"/>
              <a:t>。</a:t>
            </a:r>
            <a:endParaRPr kumimoji="1" lang="ja-JP" altLang="en-US" dirty="0"/>
          </a:p>
        </p:txBody>
      </p:sp>
    </p:spTree>
    <p:extLst>
      <p:ext uri="{BB962C8B-B14F-4D97-AF65-F5344CB8AC3E}">
        <p14:creationId xmlns:p14="http://schemas.microsoft.com/office/powerpoint/2010/main" val="26939299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3804</TotalTime>
  <Words>2507</Words>
  <Application>Microsoft Office PowerPoint</Application>
  <PresentationFormat>ワイド画面</PresentationFormat>
  <Paragraphs>159</Paragraphs>
  <Slides>15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15</vt:i4>
      </vt:variant>
    </vt:vector>
  </HeadingPairs>
  <TitlesOfParts>
    <vt:vector size="19" baseType="lpstr">
      <vt:lpstr>游ゴシック</vt:lpstr>
      <vt:lpstr>游ゴシック Light</vt:lpstr>
      <vt:lpstr>Arial</vt:lpstr>
      <vt:lpstr>Office テーマ</vt:lpstr>
      <vt:lpstr>FoxOringに関する考察</vt:lpstr>
      <vt:lpstr>１．背景と目的</vt:lpstr>
      <vt:lpstr>２．結論</vt:lpstr>
      <vt:lpstr>３．信号強度の問題</vt:lpstr>
      <vt:lpstr>PowerPoint プレゼンテーション</vt:lpstr>
      <vt:lpstr>PowerPoint プレゼンテーション</vt:lpstr>
      <vt:lpstr>PowerPoint プレゼンテーション</vt:lpstr>
      <vt:lpstr>PowerPoint プレゼンテーション</vt:lpstr>
      <vt:lpstr>４．混信問題</vt:lpstr>
      <vt:lpstr>PowerPoint プレゼンテーション</vt:lpstr>
      <vt:lpstr>PowerPoint プレゼンテーション</vt:lpstr>
      <vt:lpstr>５．　OL＋ARDFとはANDかORか？</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FoxOringに関する考察</dc:title>
  <dc:creator>A T</dc:creator>
  <cp:lastModifiedBy>A T</cp:lastModifiedBy>
  <cp:revision>4</cp:revision>
  <dcterms:created xsi:type="dcterms:W3CDTF">2023-11-21T01:13:59Z</dcterms:created>
  <dcterms:modified xsi:type="dcterms:W3CDTF">2023-11-23T16:45:03Z</dcterms:modified>
</cp:coreProperties>
</file>